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465" r:id="rId3"/>
    <p:sldId id="467" r:id="rId4"/>
    <p:sldId id="457" r:id="rId5"/>
    <p:sldId id="440" r:id="rId6"/>
    <p:sldId id="408" r:id="rId7"/>
    <p:sldId id="441" r:id="rId8"/>
    <p:sldId id="409" r:id="rId9"/>
    <p:sldId id="442" r:id="rId10"/>
    <p:sldId id="410" r:id="rId11"/>
    <p:sldId id="458" r:id="rId12"/>
    <p:sldId id="450" r:id="rId13"/>
    <p:sldId id="451" r:id="rId14"/>
    <p:sldId id="452" r:id="rId15"/>
    <p:sldId id="453" r:id="rId16"/>
    <p:sldId id="454" r:id="rId17"/>
    <p:sldId id="462" r:id="rId18"/>
    <p:sldId id="463" r:id="rId19"/>
  </p:sldIdLst>
  <p:sldSz cx="9144000" cy="6858000" type="screen4x3"/>
  <p:notesSz cx="7315200" cy="96012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ADA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5" autoAdjust="0"/>
    <p:restoredTop sz="98266" autoAdjust="0"/>
  </p:normalViewPr>
  <p:slideViewPr>
    <p:cSldViewPr>
      <p:cViewPr varScale="1">
        <p:scale>
          <a:sx n="71" d="100"/>
          <a:sy n="71" d="100"/>
        </p:scale>
        <p:origin x="148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4567D-EC04-4E92-B65D-018E819AA56D}" type="doc">
      <dgm:prSet loTypeId="urn:microsoft.com/office/officeart/2005/8/layout/arrow2" loCatId="process" qsTypeId="urn:microsoft.com/office/officeart/2005/8/quickstyle/simple1" qsCatId="simple" csTypeId="urn:microsoft.com/office/officeart/2005/8/colors/accent3_1" csCatId="accent3" phldr="1"/>
      <dgm:spPr/>
    </dgm:pt>
    <dgm:pt modelId="{876A54AA-4459-448F-ACA3-85E8F7AFA156}">
      <dgm:prSet phldrT="[Texto]" custT="1"/>
      <dgm:spPr/>
      <dgm:t>
        <a:bodyPr/>
        <a:lstStyle/>
        <a:p>
          <a:r>
            <a:rPr lang="es-PE" sz="2400" b="1" dirty="0" smtClean="0"/>
            <a:t>Integridad</a:t>
          </a:r>
          <a:endParaRPr lang="es-PE" sz="2400" b="1" dirty="0"/>
        </a:p>
      </dgm:t>
    </dgm:pt>
    <dgm:pt modelId="{9F394147-564C-4A40-A679-B1EEDC573CAD}" type="parTrans" cxnId="{D2FC0229-8EC8-4AAC-88B1-49CA472A8F28}">
      <dgm:prSet/>
      <dgm:spPr/>
      <dgm:t>
        <a:bodyPr/>
        <a:lstStyle/>
        <a:p>
          <a:endParaRPr lang="es-PE" sz="3200"/>
        </a:p>
      </dgm:t>
    </dgm:pt>
    <dgm:pt modelId="{8084AAA5-7DE5-4D67-8F84-54993267B491}" type="sibTrans" cxnId="{D2FC0229-8EC8-4AAC-88B1-49CA472A8F28}">
      <dgm:prSet/>
      <dgm:spPr/>
      <dgm:t>
        <a:bodyPr/>
        <a:lstStyle/>
        <a:p>
          <a:endParaRPr lang="es-PE" sz="3200"/>
        </a:p>
      </dgm:t>
    </dgm:pt>
    <dgm:pt modelId="{3447E2D6-5327-4453-A709-B9C8B3E0B47D}">
      <dgm:prSet phldrT="[Texto]" custT="1"/>
      <dgm:spPr/>
      <dgm:t>
        <a:bodyPr/>
        <a:lstStyle/>
        <a:p>
          <a:r>
            <a:rPr lang="es-PE" sz="2400" b="1" smtClean="0"/>
            <a:t>Profesionalismo</a:t>
          </a:r>
          <a:endParaRPr lang="es-PE" sz="2400" b="1" dirty="0"/>
        </a:p>
      </dgm:t>
    </dgm:pt>
    <dgm:pt modelId="{63F433CC-67DB-460D-B66C-5E8409D7CB2E}" type="parTrans" cxnId="{0DC2957E-397E-4AF2-B3EB-9B2259E654AE}">
      <dgm:prSet/>
      <dgm:spPr/>
      <dgm:t>
        <a:bodyPr/>
        <a:lstStyle/>
        <a:p>
          <a:endParaRPr lang="es-PE" sz="3200"/>
        </a:p>
      </dgm:t>
    </dgm:pt>
    <dgm:pt modelId="{B904652A-CD79-4B8D-B0F4-2AF89F24F7E0}" type="sibTrans" cxnId="{0DC2957E-397E-4AF2-B3EB-9B2259E654AE}">
      <dgm:prSet/>
      <dgm:spPr/>
      <dgm:t>
        <a:bodyPr/>
        <a:lstStyle/>
        <a:p>
          <a:endParaRPr lang="es-PE" sz="3200"/>
        </a:p>
      </dgm:t>
    </dgm:pt>
    <dgm:pt modelId="{D5963AC4-3552-4BB0-BD18-AE543405E7CC}">
      <dgm:prSet phldrT="[Texto]" custT="1"/>
      <dgm:spPr/>
      <dgm:t>
        <a:bodyPr/>
        <a:lstStyle/>
        <a:p>
          <a:r>
            <a:rPr lang="es-PE" sz="2000" b="1" smtClean="0"/>
            <a:t>Búsqueda permanente de la excelencia</a:t>
          </a:r>
          <a:endParaRPr lang="es-PE" sz="2000" b="1" dirty="0"/>
        </a:p>
      </dgm:t>
    </dgm:pt>
    <dgm:pt modelId="{AE74BB90-9AF6-470A-8390-0329E6F89BF6}" type="parTrans" cxnId="{9D579EFB-4DC9-4030-8784-3388CCE60E3D}">
      <dgm:prSet/>
      <dgm:spPr/>
      <dgm:t>
        <a:bodyPr/>
        <a:lstStyle/>
        <a:p>
          <a:endParaRPr lang="es-PE" sz="3200"/>
        </a:p>
      </dgm:t>
    </dgm:pt>
    <dgm:pt modelId="{33357071-43A1-42F4-8BC2-792C56EC73F8}" type="sibTrans" cxnId="{9D579EFB-4DC9-4030-8784-3388CCE60E3D}">
      <dgm:prSet/>
      <dgm:spPr/>
      <dgm:t>
        <a:bodyPr/>
        <a:lstStyle/>
        <a:p>
          <a:endParaRPr lang="es-PE" sz="3200"/>
        </a:p>
      </dgm:t>
    </dgm:pt>
    <dgm:pt modelId="{7C6E4303-BF86-446A-BB00-0D73EEDF6F8D}">
      <dgm:prSet phldrT="[Texto]" custT="1"/>
      <dgm:spPr/>
      <dgm:t>
        <a:bodyPr/>
        <a:lstStyle/>
        <a:p>
          <a:r>
            <a:rPr lang="es-PE" sz="2000" b="1" dirty="0" smtClean="0"/>
            <a:t>Vocación de servicio</a:t>
          </a:r>
          <a:endParaRPr lang="es-PE" sz="2000" b="1" dirty="0"/>
        </a:p>
      </dgm:t>
    </dgm:pt>
    <dgm:pt modelId="{9C079A1C-5BCB-4DEA-A8AF-44BABCF9BA9E}" type="parTrans" cxnId="{0F216B48-15B5-4DF5-88C9-B23DF3854662}">
      <dgm:prSet/>
      <dgm:spPr/>
      <dgm:t>
        <a:bodyPr/>
        <a:lstStyle/>
        <a:p>
          <a:endParaRPr lang="es-PE" sz="3200"/>
        </a:p>
      </dgm:t>
    </dgm:pt>
    <dgm:pt modelId="{F115C515-8AE5-4E61-B471-FF3DA61CAD4E}" type="sibTrans" cxnId="{0F216B48-15B5-4DF5-88C9-B23DF3854662}">
      <dgm:prSet/>
      <dgm:spPr/>
      <dgm:t>
        <a:bodyPr/>
        <a:lstStyle/>
        <a:p>
          <a:endParaRPr lang="es-PE" sz="3200"/>
        </a:p>
      </dgm:t>
    </dgm:pt>
    <dgm:pt modelId="{D1281C17-828C-4479-A187-7495FBABF8C8}" type="pres">
      <dgm:prSet presAssocID="{8994567D-EC04-4E92-B65D-018E819AA56D}" presName="arrowDiagram" presStyleCnt="0">
        <dgm:presLayoutVars>
          <dgm:chMax val="5"/>
          <dgm:dir/>
          <dgm:resizeHandles val="exact"/>
        </dgm:presLayoutVars>
      </dgm:prSet>
      <dgm:spPr/>
    </dgm:pt>
    <dgm:pt modelId="{01E2F4D0-E64A-4B9D-B970-777C72F2AB97}" type="pres">
      <dgm:prSet presAssocID="{8994567D-EC04-4E92-B65D-018E819AA56D}" presName="arrow" presStyleLbl="bgShp" presStyleIdx="0" presStyleCnt="1"/>
      <dgm:spPr/>
    </dgm:pt>
    <dgm:pt modelId="{D3108539-B7A8-47F6-940B-2FCDD488B4B4}" type="pres">
      <dgm:prSet presAssocID="{8994567D-EC04-4E92-B65D-018E819AA56D}" presName="arrowDiagram4" presStyleCnt="0"/>
      <dgm:spPr/>
    </dgm:pt>
    <dgm:pt modelId="{0159C401-4D5F-4D72-8A56-BD7948F0747E}" type="pres">
      <dgm:prSet presAssocID="{876A54AA-4459-448F-ACA3-85E8F7AFA156}" presName="bullet4a" presStyleLbl="node1" presStyleIdx="0" presStyleCnt="4"/>
      <dgm:spPr/>
    </dgm:pt>
    <dgm:pt modelId="{4FE673A2-CADB-4A6E-8AC1-F3E5DF4414D7}" type="pres">
      <dgm:prSet presAssocID="{876A54AA-4459-448F-ACA3-85E8F7AFA156}" presName="textBox4a" presStyleLbl="revTx" presStyleIdx="0" presStyleCnt="4" custScaleX="152029" custLinFactNeighborX="26969" custLinFactNeighborY="4870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50319AC-D9A7-442F-B052-FA821B7D97FE}" type="pres">
      <dgm:prSet presAssocID="{3447E2D6-5327-4453-A709-B9C8B3E0B47D}" presName="bullet4b" presStyleLbl="node1" presStyleIdx="1" presStyleCnt="4"/>
      <dgm:spPr/>
    </dgm:pt>
    <dgm:pt modelId="{EF60AA72-3033-4631-9CB4-579D0CDDD64E}" type="pres">
      <dgm:prSet presAssocID="{3447E2D6-5327-4453-A709-B9C8B3E0B47D}" presName="textBox4b" presStyleLbl="revTx" presStyleIdx="1" presStyleCnt="4" custScaleX="150538" custScaleY="33468" custLinFactNeighborX="-6521" custLinFactNeighborY="-18617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BF7BC5F-2D35-4CA9-A8B6-F67F7F56C677}" type="pres">
      <dgm:prSet presAssocID="{D5963AC4-3552-4BB0-BD18-AE543405E7CC}" presName="bullet4c" presStyleLbl="node1" presStyleIdx="2" presStyleCnt="4"/>
      <dgm:spPr/>
    </dgm:pt>
    <dgm:pt modelId="{BF3F3D60-C425-4E65-9505-7D042EDFAEF2}" type="pres">
      <dgm:prSet presAssocID="{D5963AC4-3552-4BB0-BD18-AE543405E7CC}" presName="textBox4c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777D4E1-D66D-455B-B6DA-CF2E42C89818}" type="pres">
      <dgm:prSet presAssocID="{7C6E4303-BF86-446A-BB00-0D73EEDF6F8D}" presName="bullet4d" presStyleLbl="node1" presStyleIdx="3" presStyleCnt="4"/>
      <dgm:spPr/>
    </dgm:pt>
    <dgm:pt modelId="{143894D6-CD32-41D7-9F59-8AEF53796B09}" type="pres">
      <dgm:prSet presAssocID="{7C6E4303-BF86-446A-BB00-0D73EEDF6F8D}" presName="textBox4d" presStyleLbl="revTx" presStyleIdx="3" presStyleCnt="4" custLinFactNeighborX="5142" custLinFactNeighborY="410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D2FC0229-8EC8-4AAC-88B1-49CA472A8F28}" srcId="{8994567D-EC04-4E92-B65D-018E819AA56D}" destId="{876A54AA-4459-448F-ACA3-85E8F7AFA156}" srcOrd="0" destOrd="0" parTransId="{9F394147-564C-4A40-A679-B1EEDC573CAD}" sibTransId="{8084AAA5-7DE5-4D67-8F84-54993267B491}"/>
    <dgm:cxn modelId="{FE1DB02B-313E-4E8E-A45A-A2F1F8336067}" type="presOf" srcId="{8994567D-EC04-4E92-B65D-018E819AA56D}" destId="{D1281C17-828C-4479-A187-7495FBABF8C8}" srcOrd="0" destOrd="0" presId="urn:microsoft.com/office/officeart/2005/8/layout/arrow2"/>
    <dgm:cxn modelId="{9080CB14-CD91-415B-A5F1-D01C1EFA7B5B}" type="presOf" srcId="{D5963AC4-3552-4BB0-BD18-AE543405E7CC}" destId="{BF3F3D60-C425-4E65-9505-7D042EDFAEF2}" srcOrd="0" destOrd="0" presId="urn:microsoft.com/office/officeart/2005/8/layout/arrow2"/>
    <dgm:cxn modelId="{1B8557B4-872C-4929-97DB-0AF396EBFB91}" type="presOf" srcId="{876A54AA-4459-448F-ACA3-85E8F7AFA156}" destId="{4FE673A2-CADB-4A6E-8AC1-F3E5DF4414D7}" srcOrd="0" destOrd="0" presId="urn:microsoft.com/office/officeart/2005/8/layout/arrow2"/>
    <dgm:cxn modelId="{1594F0E3-A726-4594-BB58-0EF8883532F5}" type="presOf" srcId="{7C6E4303-BF86-446A-BB00-0D73EEDF6F8D}" destId="{143894D6-CD32-41D7-9F59-8AEF53796B09}" srcOrd="0" destOrd="0" presId="urn:microsoft.com/office/officeart/2005/8/layout/arrow2"/>
    <dgm:cxn modelId="{9D579EFB-4DC9-4030-8784-3388CCE60E3D}" srcId="{8994567D-EC04-4E92-B65D-018E819AA56D}" destId="{D5963AC4-3552-4BB0-BD18-AE543405E7CC}" srcOrd="2" destOrd="0" parTransId="{AE74BB90-9AF6-470A-8390-0329E6F89BF6}" sibTransId="{33357071-43A1-42F4-8BC2-792C56EC73F8}"/>
    <dgm:cxn modelId="{BAC2B498-E89F-466A-876C-A7D88E145037}" type="presOf" srcId="{3447E2D6-5327-4453-A709-B9C8B3E0B47D}" destId="{EF60AA72-3033-4631-9CB4-579D0CDDD64E}" srcOrd="0" destOrd="0" presId="urn:microsoft.com/office/officeart/2005/8/layout/arrow2"/>
    <dgm:cxn modelId="{0F216B48-15B5-4DF5-88C9-B23DF3854662}" srcId="{8994567D-EC04-4E92-B65D-018E819AA56D}" destId="{7C6E4303-BF86-446A-BB00-0D73EEDF6F8D}" srcOrd="3" destOrd="0" parTransId="{9C079A1C-5BCB-4DEA-A8AF-44BABCF9BA9E}" sibTransId="{F115C515-8AE5-4E61-B471-FF3DA61CAD4E}"/>
    <dgm:cxn modelId="{0DC2957E-397E-4AF2-B3EB-9B2259E654AE}" srcId="{8994567D-EC04-4E92-B65D-018E819AA56D}" destId="{3447E2D6-5327-4453-A709-B9C8B3E0B47D}" srcOrd="1" destOrd="0" parTransId="{63F433CC-67DB-460D-B66C-5E8409D7CB2E}" sibTransId="{B904652A-CD79-4B8D-B0F4-2AF89F24F7E0}"/>
    <dgm:cxn modelId="{8D9A2024-B2AE-4A92-B1A9-457003C7D061}" type="presParOf" srcId="{D1281C17-828C-4479-A187-7495FBABF8C8}" destId="{01E2F4D0-E64A-4B9D-B970-777C72F2AB97}" srcOrd="0" destOrd="0" presId="urn:microsoft.com/office/officeart/2005/8/layout/arrow2"/>
    <dgm:cxn modelId="{70E91247-EADB-419E-9B08-745ECAC86E0C}" type="presParOf" srcId="{D1281C17-828C-4479-A187-7495FBABF8C8}" destId="{D3108539-B7A8-47F6-940B-2FCDD488B4B4}" srcOrd="1" destOrd="0" presId="urn:microsoft.com/office/officeart/2005/8/layout/arrow2"/>
    <dgm:cxn modelId="{75EF9153-6818-4CDB-820A-7EECB027B92D}" type="presParOf" srcId="{D3108539-B7A8-47F6-940B-2FCDD488B4B4}" destId="{0159C401-4D5F-4D72-8A56-BD7948F0747E}" srcOrd="0" destOrd="0" presId="urn:microsoft.com/office/officeart/2005/8/layout/arrow2"/>
    <dgm:cxn modelId="{7C7B023A-4C70-49B7-9C68-98F0D0EEE5D5}" type="presParOf" srcId="{D3108539-B7A8-47F6-940B-2FCDD488B4B4}" destId="{4FE673A2-CADB-4A6E-8AC1-F3E5DF4414D7}" srcOrd="1" destOrd="0" presId="urn:microsoft.com/office/officeart/2005/8/layout/arrow2"/>
    <dgm:cxn modelId="{20E8513C-B2AD-4D1E-B54C-2BFDFD107D97}" type="presParOf" srcId="{D3108539-B7A8-47F6-940B-2FCDD488B4B4}" destId="{F50319AC-D9A7-442F-B052-FA821B7D97FE}" srcOrd="2" destOrd="0" presId="urn:microsoft.com/office/officeart/2005/8/layout/arrow2"/>
    <dgm:cxn modelId="{34B4C169-06B7-4B79-8D90-586858DB32C9}" type="presParOf" srcId="{D3108539-B7A8-47F6-940B-2FCDD488B4B4}" destId="{EF60AA72-3033-4631-9CB4-579D0CDDD64E}" srcOrd="3" destOrd="0" presId="urn:microsoft.com/office/officeart/2005/8/layout/arrow2"/>
    <dgm:cxn modelId="{B4FD5A4C-DAB3-4EF7-BE06-2C9C671E83C5}" type="presParOf" srcId="{D3108539-B7A8-47F6-940B-2FCDD488B4B4}" destId="{1BF7BC5F-2D35-4CA9-A8B6-F67F7F56C677}" srcOrd="4" destOrd="0" presId="urn:microsoft.com/office/officeart/2005/8/layout/arrow2"/>
    <dgm:cxn modelId="{6B9FDBD0-4EC7-4719-9093-20CFE00875C8}" type="presParOf" srcId="{D3108539-B7A8-47F6-940B-2FCDD488B4B4}" destId="{BF3F3D60-C425-4E65-9505-7D042EDFAEF2}" srcOrd="5" destOrd="0" presId="urn:microsoft.com/office/officeart/2005/8/layout/arrow2"/>
    <dgm:cxn modelId="{F12A9593-7C5B-4E7B-927A-812C36C43B0E}" type="presParOf" srcId="{D3108539-B7A8-47F6-940B-2FCDD488B4B4}" destId="{D777D4E1-D66D-455B-B6DA-CF2E42C89818}" srcOrd="6" destOrd="0" presId="urn:microsoft.com/office/officeart/2005/8/layout/arrow2"/>
    <dgm:cxn modelId="{8A358614-3239-4A0F-8160-D0B84BED8106}" type="presParOf" srcId="{D3108539-B7A8-47F6-940B-2FCDD488B4B4}" destId="{143894D6-CD32-41D7-9F59-8AEF53796B09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2F4D0-E64A-4B9D-B970-777C72F2AB97}">
      <dsp:nvSpPr>
        <dsp:cNvPr id="0" name=""/>
        <dsp:cNvSpPr/>
      </dsp:nvSpPr>
      <dsp:spPr>
        <a:xfrm>
          <a:off x="464847" y="0"/>
          <a:ext cx="7744499" cy="484031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9C401-4D5F-4D72-8A56-BD7948F0747E}">
      <dsp:nvSpPr>
        <dsp:cNvPr id="0" name=""/>
        <dsp:cNvSpPr/>
      </dsp:nvSpPr>
      <dsp:spPr>
        <a:xfrm>
          <a:off x="1227680" y="3599256"/>
          <a:ext cx="178123" cy="1781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673A2-CADB-4A6E-8AC1-F3E5DF4414D7}">
      <dsp:nvSpPr>
        <dsp:cNvPr id="0" name=""/>
        <dsp:cNvSpPr/>
      </dsp:nvSpPr>
      <dsp:spPr>
        <a:xfrm>
          <a:off x="1329382" y="3688317"/>
          <a:ext cx="2013334" cy="1151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384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400" b="1" kern="1200" dirty="0" smtClean="0"/>
            <a:t>Integridad</a:t>
          </a:r>
          <a:endParaRPr lang="es-PE" sz="2400" b="1" kern="1200" dirty="0"/>
        </a:p>
      </dsp:txBody>
      <dsp:txXfrm>
        <a:off x="1329382" y="3688317"/>
        <a:ext cx="2013334" cy="1151994"/>
      </dsp:txXfrm>
    </dsp:sp>
    <dsp:sp modelId="{F50319AC-D9A7-442F-B052-FA821B7D97FE}">
      <dsp:nvSpPr>
        <dsp:cNvPr id="0" name=""/>
        <dsp:cNvSpPr/>
      </dsp:nvSpPr>
      <dsp:spPr>
        <a:xfrm>
          <a:off x="2486161" y="2473399"/>
          <a:ext cx="309779" cy="3097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0AA72-3033-4631-9CB4-579D0CDDD64E}">
      <dsp:nvSpPr>
        <dsp:cNvPr id="0" name=""/>
        <dsp:cNvSpPr/>
      </dsp:nvSpPr>
      <dsp:spPr>
        <a:xfrm>
          <a:off x="2124036" y="2952328"/>
          <a:ext cx="2448266" cy="74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46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400" b="1" kern="1200" smtClean="0"/>
            <a:t>Profesionalismo</a:t>
          </a:r>
          <a:endParaRPr lang="es-PE" sz="2400" b="1" kern="1200" dirty="0"/>
        </a:p>
      </dsp:txBody>
      <dsp:txXfrm>
        <a:off x="2124036" y="2952328"/>
        <a:ext cx="2448266" cy="740319"/>
      </dsp:txXfrm>
    </dsp:sp>
    <dsp:sp modelId="{1BF7BC5F-2D35-4CA9-A8B6-F67F7F56C677}">
      <dsp:nvSpPr>
        <dsp:cNvPr id="0" name=""/>
        <dsp:cNvSpPr/>
      </dsp:nvSpPr>
      <dsp:spPr>
        <a:xfrm>
          <a:off x="4093145" y="1643769"/>
          <a:ext cx="410458" cy="4104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F3D60-C425-4E65-9505-7D042EDFAEF2}">
      <dsp:nvSpPr>
        <dsp:cNvPr id="0" name=""/>
        <dsp:cNvSpPr/>
      </dsp:nvSpPr>
      <dsp:spPr>
        <a:xfrm>
          <a:off x="4298374" y="1848999"/>
          <a:ext cx="1626344" cy="2991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493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smtClean="0"/>
            <a:t>Búsqueda permanente de la excelencia</a:t>
          </a:r>
          <a:endParaRPr lang="es-PE" sz="2000" b="1" kern="1200" dirty="0"/>
        </a:p>
      </dsp:txBody>
      <dsp:txXfrm>
        <a:off x="4298374" y="1848999"/>
        <a:ext cx="1626344" cy="2991312"/>
      </dsp:txXfrm>
    </dsp:sp>
    <dsp:sp modelId="{D777D4E1-D66D-455B-B6DA-CF2E42C89818}">
      <dsp:nvSpPr>
        <dsp:cNvPr id="0" name=""/>
        <dsp:cNvSpPr/>
      </dsp:nvSpPr>
      <dsp:spPr>
        <a:xfrm>
          <a:off x="5843402" y="1094878"/>
          <a:ext cx="549859" cy="5498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894D6-CD32-41D7-9F59-8AEF53796B09}">
      <dsp:nvSpPr>
        <dsp:cNvPr id="0" name=""/>
        <dsp:cNvSpPr/>
      </dsp:nvSpPr>
      <dsp:spPr>
        <a:xfrm>
          <a:off x="6201958" y="1369808"/>
          <a:ext cx="1626344" cy="3470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359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Vocación de servicio</a:t>
          </a:r>
          <a:endParaRPr lang="es-PE" sz="2000" b="1" kern="1200" dirty="0"/>
        </a:p>
      </dsp:txBody>
      <dsp:txXfrm>
        <a:off x="6201958" y="1369808"/>
        <a:ext cx="1626344" cy="3470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143376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B0AEF-D4FB-40F2-8925-EEC58A6B701B}" type="datetimeFigureOut">
              <a:rPr lang="es-PE" smtClean="0"/>
              <a:t>11/05/2016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1" y="9120190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143376" y="9120190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A08F8-AAF2-4897-8687-749F990F2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3282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7F4536E-6A34-440A-8207-22A35C3521C6}" type="datetimeFigureOut">
              <a:rPr lang="es-PE" smtClean="0"/>
              <a:pPr/>
              <a:t>11/05/2016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2313"/>
            <a:ext cx="4797425" cy="3598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1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0180C0B-8D62-42D9-82AB-BFAB2116D958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506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80C0B-8D62-42D9-82AB-BFAB2116D958}" type="slidenum">
              <a:rPr lang="es-PE" smtClean="0"/>
              <a:pPr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1184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80C0B-8D62-42D9-82AB-BFAB2116D958}" type="slidenum">
              <a:rPr lang="es-PE" smtClean="0"/>
              <a:pPr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5650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80C0B-8D62-42D9-82AB-BFAB2116D958}" type="slidenum">
              <a:rPr lang="es-PE" smtClean="0"/>
              <a:pPr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5714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21214-1DC5-433B-A4F1-00E395FB4C53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EC3C6-E961-4071-A880-6E338246703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61D7C-BC48-4DB0-B5F2-3FD000BDA187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97D0C-D571-4156-A42D-15717E02DC3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FC5AF-7B2A-4157-AD33-DF736333C2A6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EFEF-B403-4F1F-826A-1636239A0CC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09F48-5FC3-49EA-8560-BB7EDC435BB3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2425B-67BC-4C45-8029-E397CC93A6D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D54AB-4BEA-4ADB-B14D-C9F452667715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FF156-713B-40AD-A241-4EAB4A06CF0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68437-E4C2-4AAC-A7DE-EBB999FD613B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ED0EA3-C066-4966-8C98-7AD319086FE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EA5DF-4C37-4327-8E5E-AACBA4B7BFDE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19A84-5EAE-4B87-88A9-8548739375D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70C00-A03D-4432-A707-2052428FEDB2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FAA88-F90B-4E8A-8B8F-D4B10DA3526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72593-F761-4A18-AD1F-59DDE6A1AE96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8BF09-2FA0-41B3-9DB1-FDB6A417CD3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2E9A3-3166-4D7C-8161-389B1A9EA356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98EFE-2959-4B4F-B535-0893AEA17C8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3779B-8196-4A8D-A637-B0089527AAD7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8B44F-3DB8-47AF-9755-D5AF748D0F1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968424C-2794-4C76-926E-7657F1F519C0}" type="datetimeFigureOut">
              <a:rPr lang="es-ES"/>
              <a:pPr>
                <a:defRPr/>
              </a:pPr>
              <a:t>11/05/2016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8180E08-D4F7-470F-A2B1-5D00ACF6E98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microsoft.com/office/2007/relationships/hdphoto" Target="../media/hdphoto6.wdp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wmf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23528" y="1844824"/>
            <a:ext cx="3024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PE" sz="3600" b="1" dirty="0" smtClean="0">
                <a:solidFill>
                  <a:srgbClr val="C00000"/>
                </a:solidFill>
                <a:latin typeface="+mj-lt"/>
              </a:rPr>
              <a:t>Presentación </a:t>
            </a:r>
          </a:p>
          <a:p>
            <a:pPr algn="r">
              <a:lnSpc>
                <a:spcPct val="150000"/>
              </a:lnSpc>
            </a:pPr>
            <a:r>
              <a:rPr lang="es-PE" sz="3600" b="1" dirty="0" smtClean="0">
                <a:solidFill>
                  <a:srgbClr val="C00000"/>
                </a:solidFill>
                <a:latin typeface="+mj-lt"/>
              </a:rPr>
              <a:t>general de</a:t>
            </a:r>
          </a:p>
          <a:p>
            <a:pPr algn="r">
              <a:lnSpc>
                <a:spcPct val="150000"/>
              </a:lnSpc>
            </a:pPr>
            <a:r>
              <a:rPr lang="es-PE" sz="3600" b="1" dirty="0" smtClean="0">
                <a:solidFill>
                  <a:srgbClr val="C00000"/>
                </a:solidFill>
                <a:latin typeface="+mj-lt"/>
              </a:rPr>
              <a:t>la empresa</a:t>
            </a:r>
            <a:endParaRPr lang="es-PE" sz="3600" b="1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268760"/>
            <a:ext cx="4283153" cy="43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23528" y="6410154"/>
            <a:ext cx="5500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dirty="0" smtClean="0"/>
              <a:t>Procesos de Inducción Laboral – Enero 2015                     </a:t>
            </a:r>
            <a:endParaRPr lang="es-PE" sz="1600" dirty="0"/>
          </a:p>
        </p:txBody>
      </p:sp>
      <p:pic>
        <p:nvPicPr>
          <p:cNvPr id="5" name="30 Imagen" descr="ly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0" y="97726"/>
            <a:ext cx="1857487" cy="94182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2114123" y="568638"/>
            <a:ext cx="6778357" cy="1"/>
          </a:xfrm>
          <a:prstGeom prst="line">
            <a:avLst/>
          </a:prstGeom>
          <a:ln w="1905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390733" y="6175984"/>
            <a:ext cx="8429739" cy="2"/>
          </a:xfrm>
          <a:prstGeom prst="line">
            <a:avLst/>
          </a:prstGeom>
          <a:ln w="1905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634082"/>
          </a:xfrm>
        </p:spPr>
        <p:txBody>
          <a:bodyPr/>
          <a:lstStyle/>
          <a:p>
            <a:r>
              <a:rPr lang="es-PE" sz="3600" b="1" dirty="0" smtClean="0">
                <a:solidFill>
                  <a:srgbClr val="C00000"/>
                </a:solidFill>
              </a:rPr>
              <a:t>VALORES ORGANIZACIONALES</a:t>
            </a:r>
            <a:endParaRPr lang="es-PE" sz="3600" b="1" dirty="0">
              <a:solidFill>
                <a:srgbClr val="C00000"/>
              </a:solidFill>
            </a:endParaRPr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4141357396"/>
              </p:ext>
            </p:extLst>
          </p:nvPr>
        </p:nvGraphicFramePr>
        <p:xfrm>
          <a:off x="218286" y="1052736"/>
          <a:ext cx="8674194" cy="48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76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2102"/>
              </p:ext>
            </p:extLst>
          </p:nvPr>
        </p:nvGraphicFramePr>
        <p:xfrm>
          <a:off x="251520" y="836712"/>
          <a:ext cx="8712968" cy="5425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32248"/>
                <a:gridCol w="6480720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 smtClean="0"/>
                        <a:t>Valor</a:t>
                      </a:r>
                      <a:endParaRPr lang="es-PE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 smtClean="0"/>
                        <a:t>Concepto</a:t>
                      </a:r>
                      <a:endParaRPr lang="es-PE" sz="2000" dirty="0"/>
                    </a:p>
                  </a:txBody>
                  <a:tcPr anchor="ctr"/>
                </a:tc>
              </a:tr>
              <a:tr h="683880">
                <a:tc>
                  <a:txBody>
                    <a:bodyPr/>
                    <a:lstStyle/>
                    <a:p>
                      <a:endParaRPr lang="es-PE" sz="1800" dirty="0" smtClean="0"/>
                    </a:p>
                    <a:p>
                      <a:r>
                        <a:rPr lang="es-PE" sz="1800" dirty="0" smtClean="0"/>
                        <a:t>1.-Integridad</a:t>
                      </a:r>
                      <a:endParaRPr lang="es-P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Implica mantener congruencia y coherencia permanente entre lo que se dice, piensa y hace, respetando valores, normas personales y de la empresa, asumiendo la responsabilidad de sus actos, siendo justo.</a:t>
                      </a:r>
                      <a:endParaRPr lang="es-PE" sz="1800" dirty="0"/>
                    </a:p>
                  </a:txBody>
                  <a:tcPr anchor="ctr"/>
                </a:tc>
              </a:tr>
              <a:tr h="1123969">
                <a:tc>
                  <a:txBody>
                    <a:bodyPr/>
                    <a:lstStyle/>
                    <a:p>
                      <a:endParaRPr lang="es-PE" sz="1800" dirty="0" smtClean="0"/>
                    </a:p>
                    <a:p>
                      <a:r>
                        <a:rPr lang="es-PE" sz="1800" dirty="0" smtClean="0"/>
                        <a:t>2.Profesionalismo</a:t>
                      </a:r>
                      <a:endParaRPr lang="es-P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Desarrollo</a:t>
                      </a:r>
                      <a:r>
                        <a:rPr lang="es-PE" sz="1800" baseline="0" dirty="0" smtClean="0"/>
                        <a:t> constante de </a:t>
                      </a:r>
                      <a:r>
                        <a:rPr lang="es-PE" sz="1800" dirty="0" smtClean="0"/>
                        <a:t>solvencia profesional</a:t>
                      </a:r>
                      <a:r>
                        <a:rPr lang="es-PE" sz="1800" baseline="0" dirty="0" smtClean="0"/>
                        <a:t> y </a:t>
                      </a:r>
                      <a:r>
                        <a:rPr lang="es-PE" sz="1800" dirty="0" smtClean="0"/>
                        <a:t>compromiso  con los objetivos de la empresa.</a:t>
                      </a:r>
                      <a:r>
                        <a:rPr lang="es-PE" sz="1800" baseline="0" dirty="0" smtClean="0"/>
                        <a:t> </a:t>
                      </a:r>
                      <a:r>
                        <a:rPr lang="es-PE" sz="1800" dirty="0" smtClean="0"/>
                        <a:t> Demanda permanente</a:t>
                      </a:r>
                      <a:r>
                        <a:rPr lang="es-PE" sz="1800" baseline="0" dirty="0" smtClean="0"/>
                        <a:t> actualización  profesional y capacidad para trabajar en equipos multidisciplinarios.</a:t>
                      </a:r>
                      <a:endParaRPr lang="es-PE" sz="1800" dirty="0"/>
                    </a:p>
                  </a:txBody>
                  <a:tcPr anchor="ctr"/>
                </a:tc>
              </a:tr>
              <a:tr h="531431"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3.-Busqueda</a:t>
                      </a:r>
                      <a:r>
                        <a:rPr lang="es-PE" sz="1800" baseline="0" dirty="0" smtClean="0"/>
                        <a:t> permanente de la excelencia</a:t>
                      </a:r>
                      <a:endParaRPr lang="es-P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PE" sz="1800" dirty="0" smtClean="0"/>
                        <a:t>Consiste en exceder continuamente los estándares y expectativas mínimas de los trabajos encomendados. Es el resultado de la práctica constante que culmina en hábitos de auto exigencia voluntaria.</a:t>
                      </a:r>
                      <a:endParaRPr lang="es-PE" sz="1800" dirty="0"/>
                    </a:p>
                  </a:txBody>
                  <a:tcPr anchor="ctr"/>
                </a:tc>
              </a:tr>
              <a:tr h="1123969">
                <a:tc>
                  <a:txBody>
                    <a:bodyPr/>
                    <a:lstStyle/>
                    <a:p>
                      <a:endParaRPr lang="es-PE" sz="1800" dirty="0" smtClean="0"/>
                    </a:p>
                    <a:p>
                      <a:r>
                        <a:rPr lang="es-PE" sz="1800" dirty="0" smtClean="0"/>
                        <a:t>4.-Vocacion</a:t>
                      </a:r>
                      <a:r>
                        <a:rPr lang="es-PE" sz="1800" baseline="0" dirty="0" smtClean="0"/>
                        <a:t> de servicio</a:t>
                      </a:r>
                      <a:endParaRPr lang="es-P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b="0" dirty="0" smtClean="0">
                          <a:effectLst/>
                        </a:rPr>
                        <a:t>Predisposición</a:t>
                      </a:r>
                      <a:r>
                        <a:rPr lang="es-PE" b="0" baseline="0" dirty="0" smtClean="0">
                          <a:effectLst/>
                        </a:rPr>
                        <a:t> para </a:t>
                      </a:r>
                      <a:r>
                        <a:rPr lang="es-PE" b="0" dirty="0" smtClean="0">
                          <a:effectLst/>
                        </a:rPr>
                        <a:t>ayudar a otros en forma desinteresada,</a:t>
                      </a:r>
                      <a:r>
                        <a:rPr lang="es-PE" b="0" baseline="0" dirty="0" smtClean="0">
                          <a:effectLst/>
                        </a:rPr>
                        <a:t> buscando </a:t>
                      </a:r>
                      <a:r>
                        <a:rPr lang="es-PE" b="0" dirty="0" smtClean="0">
                          <a:effectLst/>
                        </a:rPr>
                        <a:t>el bien común de nuestra empresa.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b="0" dirty="0" smtClean="0">
                          <a:effectLst/>
                        </a:rPr>
                        <a:t>Demanda</a:t>
                      </a:r>
                      <a:r>
                        <a:rPr lang="es-PE" b="0" baseline="0" dirty="0" smtClean="0">
                          <a:effectLst/>
                        </a:rPr>
                        <a:t> brindar ayuda en forma voluntaria en los imponderables que siempre están presente en las actividades de una organización</a:t>
                      </a:r>
                      <a:endParaRPr lang="es-PE" b="0" dirty="0" smtClean="0">
                        <a:effectLst/>
                      </a:endParaRPr>
                    </a:p>
                    <a:p>
                      <a:endParaRPr lang="es-PE" sz="1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251520" y="44624"/>
            <a:ext cx="8229600" cy="634082"/>
          </a:xfrm>
        </p:spPr>
        <p:txBody>
          <a:bodyPr/>
          <a:lstStyle/>
          <a:p>
            <a:r>
              <a:rPr lang="es-PE" sz="3600" b="1" dirty="0" smtClean="0">
                <a:solidFill>
                  <a:srgbClr val="C00000"/>
                </a:solidFill>
              </a:rPr>
              <a:t>VALORES ORGANIZACIONALES</a:t>
            </a:r>
            <a:endParaRPr lang="es-PE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3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640" y="565150"/>
            <a:ext cx="6324600" cy="631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_tradnl" sz="2400" dirty="0">
                <a:latin typeface="+mj-lt"/>
                <a:ea typeface="+mj-ea"/>
                <a:cs typeface="+mj-cs"/>
              </a:rPr>
              <a:t>Programa de Inducción General 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1259632" y="1196752"/>
            <a:ext cx="668813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467544" y="5733256"/>
            <a:ext cx="82486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5 CuadroTexto"/>
          <p:cNvSpPr txBox="1">
            <a:spLocks noChangeArrowheads="1"/>
          </p:cNvSpPr>
          <p:nvPr/>
        </p:nvSpPr>
        <p:spPr bwMode="auto">
          <a:xfrm>
            <a:off x="1907704" y="2947010"/>
            <a:ext cx="56886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PE" sz="3000" b="1" dirty="0" smtClean="0">
                <a:solidFill>
                  <a:srgbClr val="C00000"/>
                </a:solidFill>
              </a:rPr>
              <a:t>6. PRINCIPALES EVENTOS </a:t>
            </a:r>
            <a:endParaRPr lang="es-PE" sz="3000" b="1" dirty="0">
              <a:solidFill>
                <a:srgbClr val="C00000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11188" y="5733256"/>
            <a:ext cx="7884764" cy="504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s-ES_tradnl" sz="1400" dirty="0" smtClean="0">
                <a:latin typeface="+mj-lt"/>
                <a:ea typeface="+mj-ea"/>
                <a:cs typeface="+mj-cs"/>
              </a:rPr>
              <a:t>“Presentación general de la empresa”                                                                                                  V: </a:t>
            </a:r>
            <a:r>
              <a:rPr lang="es-ES_tradnl" sz="1400" dirty="0">
                <a:latin typeface="+mj-lt"/>
                <a:ea typeface="+mj-ea"/>
                <a:cs typeface="+mj-cs"/>
              </a:rPr>
              <a:t>Dic 2013</a:t>
            </a:r>
          </a:p>
        </p:txBody>
      </p:sp>
    </p:spTree>
    <p:extLst>
      <p:ext uri="{BB962C8B-B14F-4D97-AF65-F5344CB8AC3E}">
        <p14:creationId xmlns:p14="http://schemas.microsoft.com/office/powerpoint/2010/main" val="389163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763688" y="188640"/>
            <a:ext cx="4943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 smtClean="0">
                <a:solidFill>
                  <a:srgbClr val="C00000"/>
                </a:solidFill>
              </a:rPr>
              <a:t>Aniversario de la empresa</a:t>
            </a:r>
            <a:endParaRPr lang="es-PE" sz="3200" dirty="0">
              <a:solidFill>
                <a:srgbClr val="C00000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512965"/>
            <a:ext cx="3528392" cy="2646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853" y="1008111"/>
            <a:ext cx="3546140" cy="2659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3528391"/>
            <a:ext cx="3899925" cy="29249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783778" y="3680827"/>
            <a:ext cx="3617223" cy="1927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62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820597" y="188640"/>
            <a:ext cx="4830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 smtClean="0">
                <a:solidFill>
                  <a:srgbClr val="C00000"/>
                </a:solidFill>
              </a:rPr>
              <a:t>Cumpleaños del personal</a:t>
            </a:r>
            <a:endParaRPr lang="es-PE" sz="3200" dirty="0">
              <a:solidFill>
                <a:srgbClr val="C00000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05788"/>
            <a:ext cx="3528392" cy="2645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024" y="1052736"/>
            <a:ext cx="3668320" cy="2751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6" descr="C:\Documents and Settings\rwong\Escritorio\ROBERTO CARPETA PARA FOTOS COMPARTIDAS\IMG_1923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065578">
            <a:off x="1187624" y="3435776"/>
            <a:ext cx="3218330" cy="226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7" descr="C:\Documents and Settings\rwong\Escritorio\ROBERTO CARPETA PARA FOTOS COMPARTIDAS\IMG_1915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21336">
            <a:off x="4793577" y="3775270"/>
            <a:ext cx="3706368" cy="2779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890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025782" y="548679"/>
            <a:ext cx="441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 smtClean="0">
                <a:solidFill>
                  <a:srgbClr val="C00000"/>
                </a:solidFill>
              </a:rPr>
              <a:t>Campeonato deportivo</a:t>
            </a:r>
            <a:endParaRPr lang="es-PE" sz="3200" dirty="0">
              <a:solidFill>
                <a:srgbClr val="C00000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1749584"/>
            <a:ext cx="3803915" cy="2852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940" y="1785000"/>
            <a:ext cx="3866075" cy="2899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00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476258" y="116632"/>
            <a:ext cx="5832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 smtClean="0">
                <a:solidFill>
                  <a:srgbClr val="C00000"/>
                </a:solidFill>
              </a:rPr>
              <a:t>Capacitación interna y externa </a:t>
            </a:r>
            <a:endParaRPr lang="es-PE" sz="32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C:\Users\jramirez\AppData\Local\Microsoft\Windows\Temporary Internet Files\Content.Outlook\5RVUI28S\IMG_6545-1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3" y="836713"/>
            <a:ext cx="4031639" cy="27363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7" name="Picture 3" descr="P:\Capital Humano\2 Desarrollo de comp. en puestos claves\2. Ejecucion de Capacitacion\3. C. Competencias Comunes\2. Curso. AMEF\Talleres de AMEF 27.02.2013\DSC024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3861048"/>
            <a:ext cx="6755088" cy="25298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P:\Capital Humano\2 Desarrollo de comp. en puestos claves\2. Ejecucion de Capacitacion\3. C. Competencias Comunes\2. Curso. AMEF\Talleres de AMEF 27.02.2013\DSC0240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88024" y="836713"/>
            <a:ext cx="3888432" cy="27652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546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640" y="565150"/>
            <a:ext cx="6324600" cy="631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_tradnl" sz="2400" dirty="0">
                <a:latin typeface="+mj-lt"/>
                <a:ea typeface="+mj-ea"/>
                <a:cs typeface="+mj-cs"/>
              </a:rPr>
              <a:t>Programa de Inducción General 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1259632" y="1196752"/>
            <a:ext cx="668813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467544" y="5733256"/>
            <a:ext cx="82486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5 CuadroTexto"/>
          <p:cNvSpPr txBox="1">
            <a:spLocks noChangeArrowheads="1"/>
          </p:cNvSpPr>
          <p:nvPr/>
        </p:nvSpPr>
        <p:spPr bwMode="auto">
          <a:xfrm>
            <a:off x="2123728" y="2978150"/>
            <a:ext cx="48894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PE" sz="3000" b="1" dirty="0" smtClean="0">
                <a:solidFill>
                  <a:srgbClr val="C00000"/>
                </a:solidFill>
              </a:rPr>
              <a:t>7. VIDEO INSTITUCIONAL</a:t>
            </a:r>
            <a:endParaRPr lang="es-PE" sz="3000" b="1" dirty="0">
              <a:solidFill>
                <a:srgbClr val="C00000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11188" y="5733256"/>
            <a:ext cx="7884764" cy="504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s-ES_tradnl" sz="1400" dirty="0" smtClean="0">
                <a:latin typeface="+mj-lt"/>
                <a:ea typeface="+mj-ea"/>
                <a:cs typeface="+mj-cs"/>
              </a:rPr>
              <a:t>“Presentación general de la empresa”                                                                                                  V: </a:t>
            </a:r>
            <a:r>
              <a:rPr lang="es-ES_tradnl" sz="1400" dirty="0">
                <a:latin typeface="+mj-lt"/>
                <a:ea typeface="+mj-ea"/>
                <a:cs typeface="+mj-cs"/>
              </a:rPr>
              <a:t>Dic 2013</a:t>
            </a:r>
          </a:p>
        </p:txBody>
      </p:sp>
    </p:spTree>
    <p:extLst>
      <p:ext uri="{BB962C8B-B14F-4D97-AF65-F5344CB8AC3E}">
        <p14:creationId xmlns:p14="http://schemas.microsoft.com/office/powerpoint/2010/main" val="9942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Institucional editado Feb 20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16632"/>
            <a:ext cx="878497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11188" y="5733256"/>
            <a:ext cx="7884764" cy="504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s-ES_tradnl" sz="1400" dirty="0" smtClean="0">
                <a:latin typeface="+mj-lt"/>
                <a:ea typeface="+mj-ea"/>
                <a:cs typeface="+mj-cs"/>
              </a:rPr>
              <a:t>“Presentación general de la empresa”                                                                                                  V: </a:t>
            </a:r>
            <a:r>
              <a:rPr lang="es-ES_tradnl" sz="1400" dirty="0">
                <a:latin typeface="+mj-lt"/>
                <a:ea typeface="+mj-ea"/>
                <a:cs typeface="+mj-cs"/>
              </a:rPr>
              <a:t>Dic 2013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1259632" y="1196752"/>
            <a:ext cx="668813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11188" y="5733256"/>
            <a:ext cx="2271712" cy="504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s-ES_tradnl" sz="1400" dirty="0">
              <a:latin typeface="+mj-lt"/>
              <a:ea typeface="+mj-ea"/>
              <a:cs typeface="+mj-cs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467544" y="5733256"/>
            <a:ext cx="82486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5 CuadroTexto"/>
          <p:cNvSpPr txBox="1">
            <a:spLocks noChangeArrowheads="1"/>
          </p:cNvSpPr>
          <p:nvPr/>
        </p:nvSpPr>
        <p:spPr bwMode="auto">
          <a:xfrm>
            <a:off x="2411760" y="2634007"/>
            <a:ext cx="53653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PE" sz="3000" b="1" dirty="0" smtClean="0">
                <a:solidFill>
                  <a:srgbClr val="C00000"/>
                </a:solidFill>
              </a:rPr>
              <a:t>HISTORIA  DE LA EMPRESA</a:t>
            </a:r>
            <a:endParaRPr lang="es-PE" sz="3000" b="1" dirty="0">
              <a:solidFill>
                <a:srgbClr val="C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9" y="650558"/>
            <a:ext cx="1853345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4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-70279" y="4797152"/>
            <a:ext cx="2554047" cy="1938952"/>
          </a:xfrm>
          <a:prstGeom prst="rect">
            <a:avLst/>
          </a:prstGeom>
          <a:noFill/>
        </p:spPr>
        <p:txBody>
          <a:bodyPr wrap="square" lIns="91396" tIns="45700" rIns="91396" bIns="45700" rtlCol="0">
            <a:spAutoFit/>
          </a:bodyPr>
          <a:lstStyle/>
          <a:p>
            <a:pPr algn="ctr"/>
            <a:r>
              <a:rPr lang="es-PE" sz="2000" dirty="0" smtClean="0"/>
              <a:t>Designado como uno de los 100 mejores  empresarios</a:t>
            </a:r>
          </a:p>
          <a:p>
            <a:pPr algn="ctr"/>
            <a:r>
              <a:rPr lang="es-PE" sz="2000" dirty="0" smtClean="0"/>
              <a:t>Industriales del Perú (1896-1996)</a:t>
            </a:r>
            <a:endParaRPr lang="es-PE" sz="2000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4" t="26512" r="42060" b="36744"/>
          <a:stretch/>
        </p:blipFill>
        <p:spPr bwMode="auto">
          <a:xfrm>
            <a:off x="229890" y="1052736"/>
            <a:ext cx="2104227" cy="3536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9890" y="155973"/>
            <a:ext cx="8674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800000"/>
                </a:solidFill>
              </a:rPr>
              <a:t>Don Fausto Huertas del Pino </a:t>
            </a:r>
            <a:r>
              <a:rPr lang="es-PE" sz="2400" dirty="0" smtClean="0">
                <a:solidFill>
                  <a:srgbClr val="800000"/>
                </a:solidFill>
              </a:rPr>
              <a:t>Garay: Fundador de la empresa </a:t>
            </a:r>
            <a:endParaRPr lang="es-PE" sz="2400" dirty="0">
              <a:solidFill>
                <a:srgbClr val="80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19" y="1051211"/>
            <a:ext cx="3695443" cy="3095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797152"/>
            <a:ext cx="2665409" cy="1799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37" y="1051211"/>
            <a:ext cx="2310562" cy="3312368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4"/>
          <a:stretch/>
        </p:blipFill>
        <p:spPr>
          <a:xfrm>
            <a:off x="6098068" y="4714063"/>
            <a:ext cx="2189734" cy="181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5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51"/>
          <p:cNvSpPr>
            <a:spLocks noChangeShapeType="1"/>
          </p:cNvSpPr>
          <p:nvPr/>
        </p:nvSpPr>
        <p:spPr bwMode="auto">
          <a:xfrm>
            <a:off x="569913" y="5286970"/>
            <a:ext cx="82026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PE"/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569913" y="5355233"/>
            <a:ext cx="7270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PE" sz="1400" dirty="0"/>
              <a:t>    1946               1976                    1982                   1992                 2003               </a:t>
            </a:r>
            <a:r>
              <a:rPr lang="es-PE" sz="1400" dirty="0" smtClean="0"/>
              <a:t>2010</a:t>
            </a:r>
            <a:endParaRPr lang="es-PE" sz="1400" dirty="0"/>
          </a:p>
        </p:txBody>
      </p:sp>
      <p:sp>
        <p:nvSpPr>
          <p:cNvPr id="10" name="Line 53"/>
          <p:cNvSpPr>
            <a:spLocks noChangeShapeType="1"/>
          </p:cNvSpPr>
          <p:nvPr/>
        </p:nvSpPr>
        <p:spPr bwMode="auto">
          <a:xfrm flipV="1">
            <a:off x="1933576" y="3139083"/>
            <a:ext cx="0" cy="27082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11" name="Line 54"/>
          <p:cNvSpPr>
            <a:spLocks noChangeShapeType="1"/>
          </p:cNvSpPr>
          <p:nvPr/>
        </p:nvSpPr>
        <p:spPr bwMode="auto">
          <a:xfrm flipV="1">
            <a:off x="3357563" y="2618383"/>
            <a:ext cx="0" cy="32289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12" name="Line 55"/>
          <p:cNvSpPr>
            <a:spLocks noChangeShapeType="1"/>
          </p:cNvSpPr>
          <p:nvPr/>
        </p:nvSpPr>
        <p:spPr bwMode="auto">
          <a:xfrm flipV="1">
            <a:off x="7346951" y="721320"/>
            <a:ext cx="0" cy="51260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1071563" y="2396133"/>
            <a:ext cx="87556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PE" sz="1200" b="1" dirty="0" smtClean="0"/>
              <a:t>1ra Etapa</a:t>
            </a:r>
            <a:endParaRPr lang="es-PE" sz="1200" b="1" dirty="0"/>
          </a:p>
        </p:txBody>
      </p:sp>
      <p:sp>
        <p:nvSpPr>
          <p:cNvPr id="14" name="Text Box 57"/>
          <p:cNvSpPr txBox="1">
            <a:spLocks noChangeArrowheads="1"/>
          </p:cNvSpPr>
          <p:nvPr/>
        </p:nvSpPr>
        <p:spPr bwMode="auto">
          <a:xfrm>
            <a:off x="2244726" y="2396133"/>
            <a:ext cx="9108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PE" sz="1200" b="1" dirty="0" smtClean="0"/>
              <a:t>2da Etapa</a:t>
            </a:r>
            <a:endParaRPr lang="es-PE" sz="1200" b="1" dirty="0"/>
          </a:p>
        </p:txBody>
      </p:sp>
      <p:sp>
        <p:nvSpPr>
          <p:cNvPr id="15" name="Text Box 58"/>
          <p:cNvSpPr txBox="1">
            <a:spLocks noChangeArrowheads="1"/>
          </p:cNvSpPr>
          <p:nvPr/>
        </p:nvSpPr>
        <p:spPr bwMode="auto">
          <a:xfrm>
            <a:off x="3525838" y="2099270"/>
            <a:ext cx="87556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PE" sz="1200" b="1" dirty="0" smtClean="0"/>
              <a:t>3ra Etapa</a:t>
            </a:r>
            <a:endParaRPr lang="es-PE" sz="1200" b="1" dirty="0"/>
          </a:p>
        </p:txBody>
      </p:sp>
      <p:sp>
        <p:nvSpPr>
          <p:cNvPr id="16" name="Text Box 59"/>
          <p:cNvSpPr txBox="1">
            <a:spLocks noChangeArrowheads="1"/>
          </p:cNvSpPr>
          <p:nvPr/>
        </p:nvSpPr>
        <p:spPr bwMode="auto">
          <a:xfrm>
            <a:off x="4808538" y="1594445"/>
            <a:ext cx="86754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PE" sz="1200" b="1" dirty="0" smtClean="0"/>
              <a:t>4ta Etapa</a:t>
            </a:r>
            <a:endParaRPr lang="es-PE" sz="1200" b="1" dirty="0"/>
          </a:p>
        </p:txBody>
      </p:sp>
      <p:sp>
        <p:nvSpPr>
          <p:cNvPr id="17" name="Text Box 60"/>
          <p:cNvSpPr txBox="1">
            <a:spLocks noChangeArrowheads="1"/>
          </p:cNvSpPr>
          <p:nvPr/>
        </p:nvSpPr>
        <p:spPr bwMode="auto">
          <a:xfrm>
            <a:off x="6208713" y="1032470"/>
            <a:ext cx="86754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PE" sz="1200" b="1" dirty="0" smtClean="0"/>
              <a:t>5ta Etapa</a:t>
            </a:r>
            <a:endParaRPr lang="es-PE" sz="1200" b="1" dirty="0"/>
          </a:p>
        </p:txBody>
      </p:sp>
      <p:sp>
        <p:nvSpPr>
          <p:cNvPr id="18" name="Line 61"/>
          <p:cNvSpPr>
            <a:spLocks noChangeShapeType="1"/>
          </p:cNvSpPr>
          <p:nvPr/>
        </p:nvSpPr>
        <p:spPr bwMode="auto">
          <a:xfrm flipV="1">
            <a:off x="4711701" y="1986558"/>
            <a:ext cx="0" cy="3860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19" name="Text Box 62"/>
          <p:cNvSpPr txBox="1">
            <a:spLocks noChangeArrowheads="1"/>
          </p:cNvSpPr>
          <p:nvPr/>
        </p:nvSpPr>
        <p:spPr bwMode="auto">
          <a:xfrm>
            <a:off x="1022351" y="2723158"/>
            <a:ext cx="9826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Inicios de</a:t>
            </a:r>
          </a:p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la empresa</a:t>
            </a:r>
            <a:endParaRPr lang="es-PE" sz="1000" b="1" dirty="0">
              <a:solidFill>
                <a:srgbClr val="990000"/>
              </a:solidFill>
            </a:endParaRPr>
          </a:p>
        </p:txBody>
      </p:sp>
      <p:sp>
        <p:nvSpPr>
          <p:cNvPr id="20" name="Text Box 63"/>
          <p:cNvSpPr txBox="1">
            <a:spLocks noChangeArrowheads="1"/>
          </p:cNvSpPr>
          <p:nvPr/>
        </p:nvSpPr>
        <p:spPr bwMode="auto">
          <a:xfrm>
            <a:off x="2265363" y="2724745"/>
            <a:ext cx="9797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Nueva planta</a:t>
            </a:r>
          </a:p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Industrial</a:t>
            </a:r>
            <a:endParaRPr lang="es-PE" sz="1000" b="1" dirty="0">
              <a:solidFill>
                <a:srgbClr val="990000"/>
              </a:solidFill>
            </a:endParaRPr>
          </a:p>
        </p:txBody>
      </p:sp>
      <p:sp>
        <p:nvSpPr>
          <p:cNvPr id="21" name="Text Box 64"/>
          <p:cNvSpPr txBox="1">
            <a:spLocks noChangeArrowheads="1"/>
          </p:cNvSpPr>
          <p:nvPr/>
        </p:nvSpPr>
        <p:spPr bwMode="auto">
          <a:xfrm>
            <a:off x="3500438" y="2505670"/>
            <a:ext cx="1139825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Creación del</a:t>
            </a:r>
          </a:p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Laboratorio</a:t>
            </a:r>
          </a:p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e inicio del</a:t>
            </a:r>
          </a:p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Desarrollo</a:t>
            </a:r>
          </a:p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Tecnológico</a:t>
            </a:r>
            <a:endParaRPr lang="es-PE" sz="1000" b="1" dirty="0">
              <a:solidFill>
                <a:srgbClr val="990000"/>
              </a:solidFill>
            </a:endParaRPr>
          </a:p>
        </p:txBody>
      </p:sp>
      <p:sp>
        <p:nvSpPr>
          <p:cNvPr id="22" name="Text Box 65"/>
          <p:cNvSpPr txBox="1">
            <a:spLocks noChangeArrowheads="1"/>
          </p:cNvSpPr>
          <p:nvPr/>
        </p:nvSpPr>
        <p:spPr bwMode="auto">
          <a:xfrm>
            <a:off x="6019801" y="1403945"/>
            <a:ext cx="11079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Certificación</a:t>
            </a:r>
          </a:p>
          <a:p>
            <a:pPr algn="l">
              <a:lnSpc>
                <a:spcPct val="8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ISO.</a:t>
            </a:r>
          </a:p>
          <a:p>
            <a:pPr algn="l">
              <a:lnSpc>
                <a:spcPct val="8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Crecimiento de</a:t>
            </a:r>
          </a:p>
          <a:p>
            <a:pPr algn="l">
              <a:lnSpc>
                <a:spcPct val="8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Exportaciones</a:t>
            </a:r>
            <a:endParaRPr lang="es-PE" sz="1000" b="1" dirty="0">
              <a:solidFill>
                <a:srgbClr val="990000"/>
              </a:solidFill>
            </a:endParaRPr>
          </a:p>
        </p:txBody>
      </p:sp>
      <p:sp>
        <p:nvSpPr>
          <p:cNvPr id="23" name="Rectangle 66"/>
          <p:cNvSpPr>
            <a:spLocks noChangeArrowheads="1"/>
          </p:cNvSpPr>
          <p:nvPr/>
        </p:nvSpPr>
        <p:spPr bwMode="auto">
          <a:xfrm>
            <a:off x="7561263" y="2348880"/>
            <a:ext cx="1068388" cy="6318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PE"/>
          </a:p>
        </p:txBody>
      </p:sp>
      <p:sp>
        <p:nvSpPr>
          <p:cNvPr id="24" name="Text Box 67"/>
          <p:cNvSpPr txBox="1">
            <a:spLocks noChangeArrowheads="1"/>
          </p:cNvSpPr>
          <p:nvPr/>
        </p:nvSpPr>
        <p:spPr bwMode="auto">
          <a:xfrm>
            <a:off x="7489826" y="2439368"/>
            <a:ext cx="12073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Posicionamiento</a:t>
            </a:r>
          </a:p>
          <a:p>
            <a:pPr algn="l">
              <a:lnSpc>
                <a:spcPct val="8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Regional</a:t>
            </a:r>
            <a:endParaRPr lang="es-PE" sz="1000" b="1" dirty="0">
              <a:solidFill>
                <a:srgbClr val="990000"/>
              </a:solidFill>
            </a:endParaRPr>
          </a:p>
          <a:p>
            <a:pPr algn="l">
              <a:lnSpc>
                <a:spcPct val="80000"/>
              </a:lnSpc>
            </a:pPr>
            <a:endParaRPr lang="es-PE" sz="1000" b="1" dirty="0">
              <a:solidFill>
                <a:srgbClr val="990000"/>
              </a:solidFill>
            </a:endParaRPr>
          </a:p>
        </p:txBody>
      </p:sp>
      <p:sp>
        <p:nvSpPr>
          <p:cNvPr id="25" name="Line 68"/>
          <p:cNvSpPr>
            <a:spLocks noChangeShapeType="1"/>
          </p:cNvSpPr>
          <p:nvPr/>
        </p:nvSpPr>
        <p:spPr bwMode="auto">
          <a:xfrm flipV="1">
            <a:off x="865187" y="692696"/>
            <a:ext cx="34404" cy="536579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PE"/>
          </a:p>
        </p:txBody>
      </p:sp>
      <p:pic>
        <p:nvPicPr>
          <p:cNvPr id="26" name="Picture 6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9326" y="3770908"/>
            <a:ext cx="996950" cy="593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" name="Picture 7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08713" y="3628033"/>
            <a:ext cx="76993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Line 71"/>
          <p:cNvSpPr>
            <a:spLocks noChangeShapeType="1"/>
          </p:cNvSpPr>
          <p:nvPr/>
        </p:nvSpPr>
        <p:spPr bwMode="auto">
          <a:xfrm flipV="1">
            <a:off x="5922963" y="1424583"/>
            <a:ext cx="0" cy="4422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29" name="Text Box 72"/>
          <p:cNvSpPr txBox="1">
            <a:spLocks noChangeArrowheads="1"/>
          </p:cNvSpPr>
          <p:nvPr/>
        </p:nvSpPr>
        <p:spPr bwMode="auto">
          <a:xfrm>
            <a:off x="3030538" y="5918795"/>
            <a:ext cx="641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PE" sz="1000" b="1"/>
              <a:t>46,000</a:t>
            </a:r>
            <a:endParaRPr lang="es-ES" sz="1000" b="1"/>
          </a:p>
        </p:txBody>
      </p:sp>
      <p:sp>
        <p:nvSpPr>
          <p:cNvPr id="30" name="Line 73"/>
          <p:cNvSpPr>
            <a:spLocks noChangeShapeType="1"/>
          </p:cNvSpPr>
          <p:nvPr/>
        </p:nvSpPr>
        <p:spPr bwMode="auto">
          <a:xfrm>
            <a:off x="579438" y="5847358"/>
            <a:ext cx="81930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PE"/>
          </a:p>
        </p:txBody>
      </p:sp>
      <p:sp>
        <p:nvSpPr>
          <p:cNvPr id="32" name="Text Box 75"/>
          <p:cNvSpPr txBox="1">
            <a:spLocks noChangeArrowheads="1"/>
          </p:cNvSpPr>
          <p:nvPr/>
        </p:nvSpPr>
        <p:spPr bwMode="auto">
          <a:xfrm>
            <a:off x="-36512" y="5920383"/>
            <a:ext cx="1495425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80000"/>
              </a:lnSpc>
            </a:pPr>
            <a:r>
              <a:rPr lang="es-PE" sz="800" b="1" dirty="0" smtClean="0">
                <a:solidFill>
                  <a:srgbClr val="993300"/>
                </a:solidFill>
              </a:rPr>
              <a:t>Producción</a:t>
            </a:r>
          </a:p>
          <a:p>
            <a:pPr algn="l">
              <a:lnSpc>
                <a:spcPct val="80000"/>
              </a:lnSpc>
            </a:pPr>
            <a:r>
              <a:rPr lang="es-PE" sz="800" b="1" dirty="0" smtClean="0">
                <a:solidFill>
                  <a:srgbClr val="993300"/>
                </a:solidFill>
              </a:rPr>
              <a:t>Mensual</a:t>
            </a:r>
            <a:endParaRPr lang="es-PE" sz="800" b="1" dirty="0">
              <a:solidFill>
                <a:srgbClr val="993300"/>
              </a:solidFill>
            </a:endParaRPr>
          </a:p>
        </p:txBody>
      </p:sp>
      <p:sp>
        <p:nvSpPr>
          <p:cNvPr id="33" name="Text Box 76"/>
          <p:cNvSpPr txBox="1">
            <a:spLocks noChangeArrowheads="1"/>
          </p:cNvSpPr>
          <p:nvPr/>
        </p:nvSpPr>
        <p:spPr bwMode="auto">
          <a:xfrm>
            <a:off x="1447801" y="5929908"/>
            <a:ext cx="6397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PE" sz="1000" b="1"/>
              <a:t>26,000</a:t>
            </a:r>
            <a:endParaRPr lang="es-ES" sz="1000" b="1"/>
          </a:p>
        </p:txBody>
      </p:sp>
      <p:sp>
        <p:nvSpPr>
          <p:cNvPr id="34" name="Text Box 77"/>
          <p:cNvSpPr txBox="1">
            <a:spLocks noChangeArrowheads="1"/>
          </p:cNvSpPr>
          <p:nvPr/>
        </p:nvSpPr>
        <p:spPr bwMode="auto">
          <a:xfrm>
            <a:off x="865188" y="5917208"/>
            <a:ext cx="641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PE" sz="1000" b="1"/>
              <a:t>0</a:t>
            </a:r>
            <a:endParaRPr lang="es-ES" sz="1000" b="1"/>
          </a:p>
        </p:txBody>
      </p:sp>
      <p:sp>
        <p:nvSpPr>
          <p:cNvPr id="35" name="Text Box 78"/>
          <p:cNvSpPr txBox="1">
            <a:spLocks noChangeArrowheads="1"/>
          </p:cNvSpPr>
          <p:nvPr/>
        </p:nvSpPr>
        <p:spPr bwMode="auto">
          <a:xfrm>
            <a:off x="4327526" y="5918795"/>
            <a:ext cx="6397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PE" sz="1000" b="1"/>
              <a:t>47,000</a:t>
            </a:r>
            <a:endParaRPr lang="es-ES" sz="1000" b="1"/>
          </a:p>
        </p:txBody>
      </p:sp>
      <p:sp>
        <p:nvSpPr>
          <p:cNvPr id="36" name="Text Box 79"/>
          <p:cNvSpPr txBox="1">
            <a:spLocks noChangeArrowheads="1"/>
          </p:cNvSpPr>
          <p:nvPr/>
        </p:nvSpPr>
        <p:spPr bwMode="auto">
          <a:xfrm>
            <a:off x="4678363" y="2110383"/>
            <a:ext cx="106631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Reingeniería</a:t>
            </a:r>
          </a:p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Empresarial</a:t>
            </a:r>
          </a:p>
          <a:p>
            <a:pPr algn="l">
              <a:lnSpc>
                <a:spcPct val="90000"/>
              </a:lnSpc>
            </a:pPr>
            <a:endParaRPr lang="es-PE" sz="1000" b="1" dirty="0">
              <a:solidFill>
                <a:srgbClr val="990000"/>
              </a:solidFill>
            </a:endParaRPr>
          </a:p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Consolidación</a:t>
            </a:r>
          </a:p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de líder del</a:t>
            </a:r>
          </a:p>
          <a:p>
            <a:pPr algn="l">
              <a:lnSpc>
                <a:spcPct val="90000"/>
              </a:lnSpc>
            </a:pPr>
            <a:r>
              <a:rPr lang="es-PE" sz="1000" b="1" dirty="0" smtClean="0">
                <a:solidFill>
                  <a:srgbClr val="990000"/>
                </a:solidFill>
              </a:rPr>
              <a:t>mercado</a:t>
            </a:r>
            <a:endParaRPr lang="es-PE" sz="1000" b="1" dirty="0">
              <a:solidFill>
                <a:srgbClr val="990000"/>
              </a:solidFill>
            </a:endParaRPr>
          </a:p>
        </p:txBody>
      </p:sp>
      <p:sp>
        <p:nvSpPr>
          <p:cNvPr id="37" name="Text Box 80"/>
          <p:cNvSpPr txBox="1">
            <a:spLocks noChangeArrowheads="1"/>
          </p:cNvSpPr>
          <p:nvPr/>
        </p:nvSpPr>
        <p:spPr bwMode="auto">
          <a:xfrm>
            <a:off x="7586663" y="626070"/>
            <a:ext cx="86754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s-PE" sz="1200" b="1" dirty="0" smtClean="0"/>
              <a:t>6ta Etapa</a:t>
            </a:r>
            <a:endParaRPr lang="es-PE" sz="1200" b="1" dirty="0"/>
          </a:p>
        </p:txBody>
      </p:sp>
      <p:sp>
        <p:nvSpPr>
          <p:cNvPr id="38" name="Text Box 81"/>
          <p:cNvSpPr txBox="1">
            <a:spLocks noChangeArrowheads="1"/>
          </p:cNvSpPr>
          <p:nvPr/>
        </p:nvSpPr>
        <p:spPr bwMode="auto">
          <a:xfrm>
            <a:off x="5481638" y="5929908"/>
            <a:ext cx="7826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PE" sz="1000" b="1"/>
              <a:t>255,000</a:t>
            </a:r>
            <a:endParaRPr lang="es-ES" sz="1000" b="1"/>
          </a:p>
        </p:txBody>
      </p:sp>
      <p:sp>
        <p:nvSpPr>
          <p:cNvPr id="39" name="Text Box 82"/>
          <p:cNvSpPr txBox="1">
            <a:spLocks noChangeArrowheads="1"/>
          </p:cNvSpPr>
          <p:nvPr/>
        </p:nvSpPr>
        <p:spPr bwMode="auto">
          <a:xfrm>
            <a:off x="7005638" y="5929908"/>
            <a:ext cx="2101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PE" sz="1000" b="1" dirty="0"/>
              <a:t>347,000     </a:t>
            </a:r>
            <a:r>
              <a:rPr lang="es-PE" sz="1000" b="1" dirty="0" smtClean="0"/>
              <a:t>                   1 Millón</a:t>
            </a:r>
            <a:endParaRPr lang="es-ES" sz="1000" b="1" dirty="0"/>
          </a:p>
        </p:txBody>
      </p:sp>
      <p:pic>
        <p:nvPicPr>
          <p:cNvPr id="40" name="Picture 83" descr="ITINTE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3463" y="3632795"/>
            <a:ext cx="979488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8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7913" y="4404320"/>
            <a:ext cx="7889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Line 89"/>
          <p:cNvSpPr>
            <a:spLocks noChangeShapeType="1"/>
          </p:cNvSpPr>
          <p:nvPr/>
        </p:nvSpPr>
        <p:spPr bwMode="auto">
          <a:xfrm>
            <a:off x="7729538" y="6018808"/>
            <a:ext cx="355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s-PE"/>
          </a:p>
        </p:txBody>
      </p:sp>
      <p:pic>
        <p:nvPicPr>
          <p:cNvPr id="47" name="Picture 90" descr="mapa de filtros copia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29176" y="4178895"/>
            <a:ext cx="939800" cy="96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91" descr="Sr Hu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59338" y="3139083"/>
            <a:ext cx="879475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92" descr="Sra Elizabeth Salazar 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61101" y="2545358"/>
            <a:ext cx="804862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93" descr="logos de iso para offic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110288" y="4550370"/>
            <a:ext cx="107315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94" descr="donfausto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35063" y="3437533"/>
            <a:ext cx="655638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Freeform 96"/>
          <p:cNvSpPr>
            <a:spLocks/>
          </p:cNvSpPr>
          <p:nvPr/>
        </p:nvSpPr>
        <p:spPr bwMode="auto">
          <a:xfrm>
            <a:off x="862013" y="1378545"/>
            <a:ext cx="6481763" cy="3851275"/>
          </a:xfrm>
          <a:custGeom>
            <a:avLst/>
            <a:gdLst>
              <a:gd name="T0" fmla="*/ 0 w 4069"/>
              <a:gd name="T1" fmla="*/ 2432 h 2432"/>
              <a:gd name="T2" fmla="*/ 9 w 4069"/>
              <a:gd name="T3" fmla="*/ 2404 h 2432"/>
              <a:gd name="T4" fmla="*/ 37 w 4069"/>
              <a:gd name="T5" fmla="*/ 2395 h 2432"/>
              <a:gd name="T6" fmla="*/ 110 w 4069"/>
              <a:gd name="T7" fmla="*/ 2350 h 2432"/>
              <a:gd name="T8" fmla="*/ 128 w 4069"/>
              <a:gd name="T9" fmla="*/ 2331 h 2432"/>
              <a:gd name="T10" fmla="*/ 540 w 4069"/>
              <a:gd name="T11" fmla="*/ 2286 h 2432"/>
              <a:gd name="T12" fmla="*/ 915 w 4069"/>
              <a:gd name="T13" fmla="*/ 2267 h 2432"/>
              <a:gd name="T14" fmla="*/ 988 w 4069"/>
              <a:gd name="T15" fmla="*/ 2231 h 2432"/>
              <a:gd name="T16" fmla="*/ 1161 w 4069"/>
              <a:gd name="T17" fmla="*/ 2148 h 2432"/>
              <a:gd name="T18" fmla="*/ 1271 w 4069"/>
              <a:gd name="T19" fmla="*/ 2094 h 2432"/>
              <a:gd name="T20" fmla="*/ 1363 w 4069"/>
              <a:gd name="T21" fmla="*/ 2075 h 2432"/>
              <a:gd name="T22" fmla="*/ 1408 w 4069"/>
              <a:gd name="T23" fmla="*/ 2039 h 2432"/>
              <a:gd name="T24" fmla="*/ 1417 w 4069"/>
              <a:gd name="T25" fmla="*/ 2011 h 2432"/>
              <a:gd name="T26" fmla="*/ 1472 w 4069"/>
              <a:gd name="T27" fmla="*/ 1993 h 2432"/>
              <a:gd name="T28" fmla="*/ 1673 w 4069"/>
              <a:gd name="T29" fmla="*/ 1966 h 2432"/>
              <a:gd name="T30" fmla="*/ 1701 w 4069"/>
              <a:gd name="T31" fmla="*/ 1947 h 2432"/>
              <a:gd name="T32" fmla="*/ 1737 w 4069"/>
              <a:gd name="T33" fmla="*/ 1938 h 2432"/>
              <a:gd name="T34" fmla="*/ 1792 w 4069"/>
              <a:gd name="T35" fmla="*/ 1920 h 2432"/>
              <a:gd name="T36" fmla="*/ 1829 w 4069"/>
              <a:gd name="T37" fmla="*/ 1883 h 2432"/>
              <a:gd name="T38" fmla="*/ 1893 w 4069"/>
              <a:gd name="T39" fmla="*/ 1819 h 2432"/>
              <a:gd name="T40" fmla="*/ 1948 w 4069"/>
              <a:gd name="T41" fmla="*/ 1746 h 2432"/>
              <a:gd name="T42" fmla="*/ 2003 w 4069"/>
              <a:gd name="T43" fmla="*/ 1728 h 2432"/>
              <a:gd name="T44" fmla="*/ 2030 w 4069"/>
              <a:gd name="T45" fmla="*/ 1719 h 2432"/>
              <a:gd name="T46" fmla="*/ 2231 w 4069"/>
              <a:gd name="T47" fmla="*/ 1764 h 2432"/>
              <a:gd name="T48" fmla="*/ 2323 w 4069"/>
              <a:gd name="T49" fmla="*/ 1847 h 2432"/>
              <a:gd name="T50" fmla="*/ 2350 w 4069"/>
              <a:gd name="T51" fmla="*/ 1902 h 2432"/>
              <a:gd name="T52" fmla="*/ 2387 w 4069"/>
              <a:gd name="T53" fmla="*/ 2011 h 2432"/>
              <a:gd name="T54" fmla="*/ 2460 w 4069"/>
              <a:gd name="T55" fmla="*/ 2020 h 2432"/>
              <a:gd name="T56" fmla="*/ 2469 w 4069"/>
              <a:gd name="T57" fmla="*/ 1993 h 2432"/>
              <a:gd name="T58" fmla="*/ 2551 w 4069"/>
              <a:gd name="T59" fmla="*/ 1956 h 2432"/>
              <a:gd name="T60" fmla="*/ 2606 w 4069"/>
              <a:gd name="T61" fmla="*/ 1911 h 2432"/>
              <a:gd name="T62" fmla="*/ 2615 w 4069"/>
              <a:gd name="T63" fmla="*/ 1883 h 2432"/>
              <a:gd name="T64" fmla="*/ 2688 w 4069"/>
              <a:gd name="T65" fmla="*/ 1801 h 2432"/>
              <a:gd name="T66" fmla="*/ 2697 w 4069"/>
              <a:gd name="T67" fmla="*/ 1774 h 2432"/>
              <a:gd name="T68" fmla="*/ 2725 w 4069"/>
              <a:gd name="T69" fmla="*/ 1755 h 2432"/>
              <a:gd name="T70" fmla="*/ 2798 w 4069"/>
              <a:gd name="T71" fmla="*/ 1682 h 2432"/>
              <a:gd name="T72" fmla="*/ 2807 w 4069"/>
              <a:gd name="T73" fmla="*/ 1655 h 2432"/>
              <a:gd name="T74" fmla="*/ 2944 w 4069"/>
              <a:gd name="T75" fmla="*/ 1582 h 2432"/>
              <a:gd name="T76" fmla="*/ 3017 w 4069"/>
              <a:gd name="T77" fmla="*/ 1518 h 2432"/>
              <a:gd name="T78" fmla="*/ 3072 w 4069"/>
              <a:gd name="T79" fmla="*/ 1499 h 2432"/>
              <a:gd name="T80" fmla="*/ 3100 w 4069"/>
              <a:gd name="T81" fmla="*/ 1490 h 2432"/>
              <a:gd name="T82" fmla="*/ 3155 w 4069"/>
              <a:gd name="T83" fmla="*/ 1463 h 2432"/>
              <a:gd name="T84" fmla="*/ 3246 w 4069"/>
              <a:gd name="T85" fmla="*/ 1362 h 2432"/>
              <a:gd name="T86" fmla="*/ 3301 w 4069"/>
              <a:gd name="T87" fmla="*/ 1289 h 2432"/>
              <a:gd name="T88" fmla="*/ 3383 w 4069"/>
              <a:gd name="T89" fmla="*/ 1198 h 2432"/>
              <a:gd name="T90" fmla="*/ 3438 w 4069"/>
              <a:gd name="T91" fmla="*/ 1161 h 2432"/>
              <a:gd name="T92" fmla="*/ 3465 w 4069"/>
              <a:gd name="T93" fmla="*/ 1143 h 2432"/>
              <a:gd name="T94" fmla="*/ 3539 w 4069"/>
              <a:gd name="T95" fmla="*/ 1024 h 2432"/>
              <a:gd name="T96" fmla="*/ 3584 w 4069"/>
              <a:gd name="T97" fmla="*/ 942 h 2432"/>
              <a:gd name="T98" fmla="*/ 3639 w 4069"/>
              <a:gd name="T99" fmla="*/ 887 h 2432"/>
              <a:gd name="T100" fmla="*/ 3712 w 4069"/>
              <a:gd name="T101" fmla="*/ 768 h 2432"/>
              <a:gd name="T102" fmla="*/ 3785 w 4069"/>
              <a:gd name="T103" fmla="*/ 631 h 2432"/>
              <a:gd name="T104" fmla="*/ 3795 w 4069"/>
              <a:gd name="T105" fmla="*/ 594 h 2432"/>
              <a:gd name="T106" fmla="*/ 3813 w 4069"/>
              <a:gd name="T107" fmla="*/ 567 h 2432"/>
              <a:gd name="T108" fmla="*/ 3849 w 4069"/>
              <a:gd name="T109" fmla="*/ 475 h 2432"/>
              <a:gd name="T110" fmla="*/ 3923 w 4069"/>
              <a:gd name="T111" fmla="*/ 366 h 2432"/>
              <a:gd name="T112" fmla="*/ 3968 w 4069"/>
              <a:gd name="T113" fmla="*/ 183 h 2432"/>
              <a:gd name="T114" fmla="*/ 4041 w 4069"/>
              <a:gd name="T115" fmla="*/ 73 h 2432"/>
              <a:gd name="T116" fmla="*/ 4069 w 4069"/>
              <a:gd name="T117" fmla="*/ 0 h 243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4069"/>
              <a:gd name="T178" fmla="*/ 0 h 2432"/>
              <a:gd name="T179" fmla="*/ 4069 w 4069"/>
              <a:gd name="T180" fmla="*/ 2432 h 243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4069" h="2432">
                <a:moveTo>
                  <a:pt x="0" y="2432"/>
                </a:moveTo>
                <a:cubicBezTo>
                  <a:pt x="3" y="2423"/>
                  <a:pt x="2" y="2411"/>
                  <a:pt x="9" y="2404"/>
                </a:cubicBezTo>
                <a:cubicBezTo>
                  <a:pt x="16" y="2397"/>
                  <a:pt x="28" y="2399"/>
                  <a:pt x="37" y="2395"/>
                </a:cubicBezTo>
                <a:cubicBezTo>
                  <a:pt x="67" y="2380"/>
                  <a:pt x="78" y="2361"/>
                  <a:pt x="110" y="2350"/>
                </a:cubicBezTo>
                <a:cubicBezTo>
                  <a:pt x="116" y="2344"/>
                  <a:pt x="119" y="2332"/>
                  <a:pt x="128" y="2331"/>
                </a:cubicBezTo>
                <a:cubicBezTo>
                  <a:pt x="196" y="2320"/>
                  <a:pt x="497" y="2289"/>
                  <a:pt x="540" y="2286"/>
                </a:cubicBezTo>
                <a:cubicBezTo>
                  <a:pt x="665" y="2276"/>
                  <a:pt x="915" y="2267"/>
                  <a:pt x="915" y="2267"/>
                </a:cubicBezTo>
                <a:cubicBezTo>
                  <a:pt x="977" y="2246"/>
                  <a:pt x="955" y="2262"/>
                  <a:pt x="988" y="2231"/>
                </a:cubicBezTo>
                <a:cubicBezTo>
                  <a:pt x="1009" y="2167"/>
                  <a:pt x="1103" y="2163"/>
                  <a:pt x="1161" y="2148"/>
                </a:cubicBezTo>
                <a:cubicBezTo>
                  <a:pt x="1223" y="2132"/>
                  <a:pt x="1215" y="2131"/>
                  <a:pt x="1271" y="2094"/>
                </a:cubicBezTo>
                <a:cubicBezTo>
                  <a:pt x="1283" y="2086"/>
                  <a:pt x="1358" y="2076"/>
                  <a:pt x="1363" y="2075"/>
                </a:cubicBezTo>
                <a:cubicBezTo>
                  <a:pt x="1394" y="2065"/>
                  <a:pt x="1392" y="2071"/>
                  <a:pt x="1408" y="2039"/>
                </a:cubicBezTo>
                <a:cubicBezTo>
                  <a:pt x="1412" y="2030"/>
                  <a:pt x="1409" y="2017"/>
                  <a:pt x="1417" y="2011"/>
                </a:cubicBezTo>
                <a:cubicBezTo>
                  <a:pt x="1433" y="2000"/>
                  <a:pt x="1472" y="1993"/>
                  <a:pt x="1472" y="1993"/>
                </a:cubicBezTo>
                <a:cubicBezTo>
                  <a:pt x="1538" y="1931"/>
                  <a:pt x="1463" y="1994"/>
                  <a:pt x="1673" y="1966"/>
                </a:cubicBezTo>
                <a:cubicBezTo>
                  <a:pt x="1684" y="1965"/>
                  <a:pt x="1691" y="1952"/>
                  <a:pt x="1701" y="1947"/>
                </a:cubicBezTo>
                <a:cubicBezTo>
                  <a:pt x="1712" y="1942"/>
                  <a:pt x="1725" y="1942"/>
                  <a:pt x="1737" y="1938"/>
                </a:cubicBezTo>
                <a:cubicBezTo>
                  <a:pt x="1755" y="1933"/>
                  <a:pt x="1792" y="1920"/>
                  <a:pt x="1792" y="1920"/>
                </a:cubicBezTo>
                <a:cubicBezTo>
                  <a:pt x="1799" y="1913"/>
                  <a:pt x="1823" y="1891"/>
                  <a:pt x="1829" y="1883"/>
                </a:cubicBezTo>
                <a:cubicBezTo>
                  <a:pt x="1877" y="1818"/>
                  <a:pt x="1841" y="1836"/>
                  <a:pt x="1893" y="1819"/>
                </a:cubicBezTo>
                <a:cubicBezTo>
                  <a:pt x="1895" y="1816"/>
                  <a:pt x="1929" y="1755"/>
                  <a:pt x="1948" y="1746"/>
                </a:cubicBezTo>
                <a:cubicBezTo>
                  <a:pt x="1965" y="1738"/>
                  <a:pt x="1985" y="1734"/>
                  <a:pt x="2003" y="1728"/>
                </a:cubicBezTo>
                <a:cubicBezTo>
                  <a:pt x="2012" y="1725"/>
                  <a:pt x="2030" y="1719"/>
                  <a:pt x="2030" y="1719"/>
                </a:cubicBezTo>
                <a:cubicBezTo>
                  <a:pt x="2087" y="1723"/>
                  <a:pt x="2193" y="1707"/>
                  <a:pt x="2231" y="1764"/>
                </a:cubicBezTo>
                <a:cubicBezTo>
                  <a:pt x="2245" y="1823"/>
                  <a:pt x="2264" y="1835"/>
                  <a:pt x="2323" y="1847"/>
                </a:cubicBezTo>
                <a:cubicBezTo>
                  <a:pt x="2337" y="1868"/>
                  <a:pt x="2346" y="1877"/>
                  <a:pt x="2350" y="1902"/>
                </a:cubicBezTo>
                <a:cubicBezTo>
                  <a:pt x="2366" y="2014"/>
                  <a:pt x="2325" y="1991"/>
                  <a:pt x="2387" y="2011"/>
                </a:cubicBezTo>
                <a:cubicBezTo>
                  <a:pt x="2411" y="2036"/>
                  <a:pt x="2412" y="2048"/>
                  <a:pt x="2460" y="2020"/>
                </a:cubicBezTo>
                <a:cubicBezTo>
                  <a:pt x="2468" y="2015"/>
                  <a:pt x="2463" y="2000"/>
                  <a:pt x="2469" y="1993"/>
                </a:cubicBezTo>
                <a:cubicBezTo>
                  <a:pt x="2487" y="1971"/>
                  <a:pt x="2526" y="1965"/>
                  <a:pt x="2551" y="1956"/>
                </a:cubicBezTo>
                <a:cubicBezTo>
                  <a:pt x="2568" y="1940"/>
                  <a:pt x="2591" y="1930"/>
                  <a:pt x="2606" y="1911"/>
                </a:cubicBezTo>
                <a:cubicBezTo>
                  <a:pt x="2612" y="1903"/>
                  <a:pt x="2610" y="1891"/>
                  <a:pt x="2615" y="1883"/>
                </a:cubicBezTo>
                <a:cubicBezTo>
                  <a:pt x="2633" y="1856"/>
                  <a:pt x="2665" y="1824"/>
                  <a:pt x="2688" y="1801"/>
                </a:cubicBezTo>
                <a:cubicBezTo>
                  <a:pt x="2691" y="1792"/>
                  <a:pt x="2691" y="1781"/>
                  <a:pt x="2697" y="1774"/>
                </a:cubicBezTo>
                <a:cubicBezTo>
                  <a:pt x="2704" y="1765"/>
                  <a:pt x="2716" y="1762"/>
                  <a:pt x="2725" y="1755"/>
                </a:cubicBezTo>
                <a:cubicBezTo>
                  <a:pt x="2754" y="1731"/>
                  <a:pt x="2766" y="1703"/>
                  <a:pt x="2798" y="1682"/>
                </a:cubicBezTo>
                <a:cubicBezTo>
                  <a:pt x="2801" y="1673"/>
                  <a:pt x="2800" y="1662"/>
                  <a:pt x="2807" y="1655"/>
                </a:cubicBezTo>
                <a:cubicBezTo>
                  <a:pt x="2839" y="1623"/>
                  <a:pt x="2902" y="1596"/>
                  <a:pt x="2944" y="1582"/>
                </a:cubicBezTo>
                <a:cubicBezTo>
                  <a:pt x="2962" y="1564"/>
                  <a:pt x="2990" y="1530"/>
                  <a:pt x="3017" y="1518"/>
                </a:cubicBezTo>
                <a:cubicBezTo>
                  <a:pt x="3035" y="1510"/>
                  <a:pt x="3054" y="1505"/>
                  <a:pt x="3072" y="1499"/>
                </a:cubicBezTo>
                <a:cubicBezTo>
                  <a:pt x="3081" y="1496"/>
                  <a:pt x="3100" y="1490"/>
                  <a:pt x="3100" y="1490"/>
                </a:cubicBezTo>
                <a:cubicBezTo>
                  <a:pt x="3117" y="1479"/>
                  <a:pt x="3139" y="1476"/>
                  <a:pt x="3155" y="1463"/>
                </a:cubicBezTo>
                <a:cubicBezTo>
                  <a:pt x="3188" y="1437"/>
                  <a:pt x="3220" y="1395"/>
                  <a:pt x="3246" y="1362"/>
                </a:cubicBezTo>
                <a:cubicBezTo>
                  <a:pt x="3258" y="1325"/>
                  <a:pt x="3268" y="1310"/>
                  <a:pt x="3301" y="1289"/>
                </a:cubicBezTo>
                <a:cubicBezTo>
                  <a:pt x="3322" y="1257"/>
                  <a:pt x="3352" y="1219"/>
                  <a:pt x="3383" y="1198"/>
                </a:cubicBezTo>
                <a:cubicBezTo>
                  <a:pt x="3401" y="1186"/>
                  <a:pt x="3420" y="1173"/>
                  <a:pt x="3438" y="1161"/>
                </a:cubicBezTo>
                <a:cubicBezTo>
                  <a:pt x="3447" y="1155"/>
                  <a:pt x="3465" y="1143"/>
                  <a:pt x="3465" y="1143"/>
                </a:cubicBezTo>
                <a:cubicBezTo>
                  <a:pt x="3483" y="1090"/>
                  <a:pt x="3497" y="1064"/>
                  <a:pt x="3539" y="1024"/>
                </a:cubicBezTo>
                <a:cubicBezTo>
                  <a:pt x="3555" y="975"/>
                  <a:pt x="3543" y="1004"/>
                  <a:pt x="3584" y="942"/>
                </a:cubicBezTo>
                <a:cubicBezTo>
                  <a:pt x="3598" y="920"/>
                  <a:pt x="3639" y="887"/>
                  <a:pt x="3639" y="887"/>
                </a:cubicBezTo>
                <a:cubicBezTo>
                  <a:pt x="3654" y="841"/>
                  <a:pt x="3684" y="806"/>
                  <a:pt x="3712" y="768"/>
                </a:cubicBezTo>
                <a:cubicBezTo>
                  <a:pt x="3728" y="718"/>
                  <a:pt x="3756" y="674"/>
                  <a:pt x="3785" y="631"/>
                </a:cubicBezTo>
                <a:cubicBezTo>
                  <a:pt x="3788" y="619"/>
                  <a:pt x="3790" y="606"/>
                  <a:pt x="3795" y="594"/>
                </a:cubicBezTo>
                <a:cubicBezTo>
                  <a:pt x="3799" y="584"/>
                  <a:pt x="3809" y="577"/>
                  <a:pt x="3813" y="567"/>
                </a:cubicBezTo>
                <a:cubicBezTo>
                  <a:pt x="3848" y="470"/>
                  <a:pt x="3809" y="518"/>
                  <a:pt x="3849" y="475"/>
                </a:cubicBezTo>
                <a:cubicBezTo>
                  <a:pt x="3865" y="432"/>
                  <a:pt x="3890" y="397"/>
                  <a:pt x="3923" y="366"/>
                </a:cubicBezTo>
                <a:cubicBezTo>
                  <a:pt x="3932" y="304"/>
                  <a:pt x="3932" y="236"/>
                  <a:pt x="3968" y="183"/>
                </a:cubicBezTo>
                <a:cubicBezTo>
                  <a:pt x="3983" y="137"/>
                  <a:pt x="4023" y="121"/>
                  <a:pt x="4041" y="73"/>
                </a:cubicBezTo>
                <a:cubicBezTo>
                  <a:pt x="4050" y="48"/>
                  <a:pt x="4057" y="24"/>
                  <a:pt x="4069" y="0"/>
                </a:cubicBezTo>
              </a:path>
            </a:pathLst>
          </a:custGeom>
          <a:noFill/>
          <a:ln w="3175" cap="flat" cmpd="sng">
            <a:solidFill>
              <a:srgbClr val="9933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pic>
        <p:nvPicPr>
          <p:cNvPr id="54" name="53 Imagen" descr="00HGHP.jpg"/>
          <p:cNvPicPr>
            <a:picLocks noChangeAspect="1"/>
          </p:cNvPicPr>
          <p:nvPr/>
        </p:nvPicPr>
        <p:blipFill>
          <a:blip r:embed="rId12" cstate="print">
            <a:lum bright="8000"/>
          </a:blip>
          <a:srcRect l="13076" r="12824"/>
          <a:stretch>
            <a:fillRect/>
          </a:stretch>
        </p:blipFill>
        <p:spPr>
          <a:xfrm>
            <a:off x="7668344" y="1124744"/>
            <a:ext cx="864096" cy="1037037"/>
          </a:xfrm>
          <a:prstGeom prst="rect">
            <a:avLst/>
          </a:prstGeom>
        </p:spPr>
      </p:pic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40352" y="2924944"/>
            <a:ext cx="725066" cy="72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99" y="3924956"/>
            <a:ext cx="613330" cy="678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1 Título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634082"/>
          </a:xfrm>
        </p:spPr>
        <p:txBody>
          <a:bodyPr/>
          <a:lstStyle/>
          <a:p>
            <a:r>
              <a:rPr lang="es-PE" sz="3600" b="1" dirty="0" smtClean="0">
                <a:solidFill>
                  <a:srgbClr val="C00000"/>
                </a:solidFill>
              </a:rPr>
              <a:t>EVOLUCION HISTORICA</a:t>
            </a:r>
            <a:endParaRPr lang="es-PE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0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640" y="565150"/>
            <a:ext cx="6324600" cy="631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_tradnl" sz="2400" dirty="0">
                <a:latin typeface="+mj-lt"/>
                <a:ea typeface="+mj-ea"/>
                <a:cs typeface="+mj-cs"/>
              </a:rPr>
              <a:t>Programa de Inducción General 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1259632" y="1196752"/>
            <a:ext cx="668813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463308" y="5733256"/>
            <a:ext cx="82486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5 CuadroTexto"/>
          <p:cNvSpPr txBox="1">
            <a:spLocks noChangeArrowheads="1"/>
          </p:cNvSpPr>
          <p:nvPr/>
        </p:nvSpPr>
        <p:spPr bwMode="auto">
          <a:xfrm>
            <a:off x="3279741" y="2978150"/>
            <a:ext cx="198163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PE" sz="3000" b="1" dirty="0" smtClean="0">
                <a:solidFill>
                  <a:srgbClr val="C00000"/>
                </a:solidFill>
              </a:rPr>
              <a:t>2. MISION</a:t>
            </a:r>
            <a:endParaRPr lang="es-PE" sz="3000" b="1" dirty="0">
              <a:solidFill>
                <a:srgbClr val="C00000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11188" y="5733256"/>
            <a:ext cx="7884764" cy="504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s-ES_tradnl" sz="1400" dirty="0" smtClean="0">
                <a:latin typeface="+mj-lt"/>
                <a:ea typeface="+mj-ea"/>
                <a:cs typeface="+mj-cs"/>
              </a:rPr>
              <a:t>“Presentación general de la empresa”                                                                                                  V: </a:t>
            </a:r>
            <a:r>
              <a:rPr lang="es-ES_tradnl" sz="1400" dirty="0">
                <a:latin typeface="+mj-lt"/>
                <a:ea typeface="+mj-ea"/>
                <a:cs typeface="+mj-cs"/>
              </a:rPr>
              <a:t>Dic 2013</a:t>
            </a:r>
          </a:p>
        </p:txBody>
      </p:sp>
    </p:spTree>
    <p:extLst>
      <p:ext uri="{BB962C8B-B14F-4D97-AF65-F5344CB8AC3E}">
        <p14:creationId xmlns:p14="http://schemas.microsoft.com/office/powerpoint/2010/main" val="26535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518864" y="130622"/>
            <a:ext cx="8229600" cy="634082"/>
          </a:xfrm>
        </p:spPr>
        <p:txBody>
          <a:bodyPr/>
          <a:lstStyle/>
          <a:p>
            <a:r>
              <a:rPr lang="es-PE" sz="3600" b="1" dirty="0" smtClean="0">
                <a:solidFill>
                  <a:srgbClr val="C00000"/>
                </a:solidFill>
              </a:rPr>
              <a:t>MISION</a:t>
            </a:r>
            <a:endParaRPr lang="es-PE" sz="3600" b="1" dirty="0">
              <a:solidFill>
                <a:srgbClr val="C0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86815" y="944419"/>
            <a:ext cx="896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PE" sz="3200" i="1" dirty="0" smtClean="0"/>
              <a:t>“Orientados por nuestros valores, comercializamos filtros, sustentados  en nuestro capital humano e ingeniería de filtración, cuidando el medio ambiente  y maximizando nuestra participación en los mercados donde operamos”</a:t>
            </a:r>
            <a:endParaRPr lang="es-PE" sz="3200" i="1" dirty="0"/>
          </a:p>
          <a:p>
            <a:pPr algn="ctr">
              <a:lnSpc>
                <a:spcPct val="150000"/>
              </a:lnSpc>
            </a:pP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194120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640" y="565150"/>
            <a:ext cx="6324600" cy="631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_tradnl" sz="2400" dirty="0">
                <a:latin typeface="+mj-lt"/>
                <a:ea typeface="+mj-ea"/>
                <a:cs typeface="+mj-cs"/>
              </a:rPr>
              <a:t>Programa de Inducción General 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1259632" y="1196752"/>
            <a:ext cx="668813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467544" y="5733256"/>
            <a:ext cx="82486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5 CuadroTexto"/>
          <p:cNvSpPr txBox="1">
            <a:spLocks noChangeArrowheads="1"/>
          </p:cNvSpPr>
          <p:nvPr/>
        </p:nvSpPr>
        <p:spPr bwMode="auto">
          <a:xfrm>
            <a:off x="3279741" y="2978150"/>
            <a:ext cx="19175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PE" sz="3000" b="1" dirty="0" smtClean="0">
                <a:solidFill>
                  <a:srgbClr val="C00000"/>
                </a:solidFill>
              </a:rPr>
              <a:t>3. VISION</a:t>
            </a:r>
            <a:endParaRPr lang="es-PE" sz="3000" b="1" dirty="0">
              <a:solidFill>
                <a:srgbClr val="C000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11188" y="5733256"/>
            <a:ext cx="7884764" cy="504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s-ES_tradnl" sz="1400" dirty="0" smtClean="0">
                <a:latin typeface="+mj-lt"/>
                <a:ea typeface="+mj-ea"/>
                <a:cs typeface="+mj-cs"/>
              </a:rPr>
              <a:t>“Presentación general de la empresa”                                                                                                  V: </a:t>
            </a:r>
            <a:r>
              <a:rPr lang="es-ES_tradnl" sz="1400" dirty="0">
                <a:latin typeface="+mj-lt"/>
                <a:ea typeface="+mj-ea"/>
                <a:cs typeface="+mj-cs"/>
              </a:rPr>
              <a:t>Dic 2013</a:t>
            </a:r>
          </a:p>
        </p:txBody>
      </p:sp>
    </p:spTree>
    <p:extLst>
      <p:ext uri="{BB962C8B-B14F-4D97-AF65-F5344CB8AC3E}">
        <p14:creationId xmlns:p14="http://schemas.microsoft.com/office/powerpoint/2010/main" val="26535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518864" y="130622"/>
            <a:ext cx="8229600" cy="634082"/>
          </a:xfrm>
        </p:spPr>
        <p:txBody>
          <a:bodyPr/>
          <a:lstStyle/>
          <a:p>
            <a:r>
              <a:rPr lang="es-PE" sz="3600" b="1" dirty="0" smtClean="0">
                <a:solidFill>
                  <a:srgbClr val="C00000"/>
                </a:solidFill>
              </a:rPr>
              <a:t>VISION</a:t>
            </a:r>
            <a:endParaRPr lang="es-PE" sz="3600" b="1" dirty="0">
              <a:solidFill>
                <a:srgbClr val="C0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-36512" y="5661248"/>
            <a:ext cx="9134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PE" sz="2800" dirty="0">
                <a:solidFill>
                  <a:srgbClr val="C00000"/>
                </a:solidFill>
                <a:latin typeface="+mn-lt"/>
                <a:cs typeface="Arial" pitchFamily="34" charset="0"/>
              </a:rPr>
              <a:t>“Alargar  la vida </a:t>
            </a:r>
            <a:r>
              <a:rPr lang="es-PE" sz="2800" dirty="0" smtClean="0">
                <a:solidFill>
                  <a:srgbClr val="C00000"/>
                </a:solidFill>
                <a:latin typeface="+mn-lt"/>
                <a:cs typeface="Arial" pitchFamily="34" charset="0"/>
              </a:rPr>
              <a:t>a través de la Ingeniería de Filtración</a:t>
            </a:r>
            <a:r>
              <a:rPr lang="es-PE" sz="2800" dirty="0">
                <a:solidFill>
                  <a:srgbClr val="C00000"/>
                </a:solidFill>
                <a:latin typeface="+mn-lt"/>
                <a:cs typeface="Arial" pitchFamily="34" charset="0"/>
              </a:rPr>
              <a:t>”</a:t>
            </a:r>
          </a:p>
        </p:txBody>
      </p:sp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991" y="908720"/>
            <a:ext cx="6857385" cy="46616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2267744" y="6275333"/>
            <a:ext cx="369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 smtClean="0"/>
              <a:t>(Vida de maquinas y de personas)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0241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331640" y="565150"/>
            <a:ext cx="6324600" cy="631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_tradnl" sz="2400" dirty="0">
                <a:latin typeface="+mj-lt"/>
                <a:ea typeface="+mj-ea"/>
                <a:cs typeface="+mj-cs"/>
              </a:rPr>
              <a:t>Programa de Inducción General </a:t>
            </a:r>
          </a:p>
        </p:txBody>
      </p:sp>
      <p:cxnSp>
        <p:nvCxnSpPr>
          <p:cNvPr id="4" name="3 Conector recto"/>
          <p:cNvCxnSpPr/>
          <p:nvPr/>
        </p:nvCxnSpPr>
        <p:spPr>
          <a:xfrm>
            <a:off x="1259632" y="1196752"/>
            <a:ext cx="668813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5 Conector recto"/>
          <p:cNvCxnSpPr/>
          <p:nvPr/>
        </p:nvCxnSpPr>
        <p:spPr>
          <a:xfrm>
            <a:off x="467544" y="5733256"/>
            <a:ext cx="82486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5 CuadroTexto"/>
          <p:cNvSpPr txBox="1">
            <a:spLocks noChangeArrowheads="1"/>
          </p:cNvSpPr>
          <p:nvPr/>
        </p:nvSpPr>
        <p:spPr bwMode="auto">
          <a:xfrm>
            <a:off x="3279741" y="2978150"/>
            <a:ext cx="244361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PE" sz="3000" b="1" dirty="0" smtClean="0">
                <a:solidFill>
                  <a:srgbClr val="C00000"/>
                </a:solidFill>
              </a:rPr>
              <a:t>4. VALORES</a:t>
            </a:r>
            <a:endParaRPr lang="es-PE" sz="3000" b="1" dirty="0">
              <a:solidFill>
                <a:srgbClr val="C000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11188" y="5733256"/>
            <a:ext cx="7884764" cy="5048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s-ES_tradnl" sz="1400" dirty="0" smtClean="0">
                <a:latin typeface="+mj-lt"/>
                <a:ea typeface="+mj-ea"/>
                <a:cs typeface="+mj-cs"/>
              </a:rPr>
              <a:t>“Presentación general de la empresa”                                                                                                  V: </a:t>
            </a:r>
            <a:r>
              <a:rPr lang="es-ES_tradnl" sz="1400" dirty="0">
                <a:latin typeface="+mj-lt"/>
                <a:ea typeface="+mj-ea"/>
                <a:cs typeface="+mj-cs"/>
              </a:rPr>
              <a:t>Dic 2013</a:t>
            </a:r>
          </a:p>
        </p:txBody>
      </p:sp>
    </p:spTree>
    <p:extLst>
      <p:ext uri="{BB962C8B-B14F-4D97-AF65-F5344CB8AC3E}">
        <p14:creationId xmlns:p14="http://schemas.microsoft.com/office/powerpoint/2010/main" val="26535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6222</TotalTime>
  <Words>436</Words>
  <Application>Microsoft Office PowerPoint</Application>
  <PresentationFormat>Presentación en pantalla (4:3)</PresentationFormat>
  <Paragraphs>93</Paragraphs>
  <Slides>18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EVOLUCION HISTORICA</vt:lpstr>
      <vt:lpstr>Presentación de PowerPoint</vt:lpstr>
      <vt:lpstr>MISION</vt:lpstr>
      <vt:lpstr>Presentación de PowerPoint</vt:lpstr>
      <vt:lpstr>VISION</vt:lpstr>
      <vt:lpstr>Presentación de PowerPoint</vt:lpstr>
      <vt:lpstr>VALORES ORGANIZACIONALES</vt:lpstr>
      <vt:lpstr>VALORES ORGANIZACIONALES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Filtros LYS S.A.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Piero Mercado</dc:creator>
  <cp:lastModifiedBy>Jorge Cuadros</cp:lastModifiedBy>
  <cp:revision>154</cp:revision>
  <cp:lastPrinted>2015-01-05T12:00:47Z</cp:lastPrinted>
  <dcterms:created xsi:type="dcterms:W3CDTF">2011-08-25T14:16:52Z</dcterms:created>
  <dcterms:modified xsi:type="dcterms:W3CDTF">2016-05-11T17:21:00Z</dcterms:modified>
</cp:coreProperties>
</file>